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53" r:id="rId2"/>
    <p:sldMasterId id="2147483998" r:id="rId3"/>
  </p:sldMasterIdLst>
  <p:notesMasterIdLst>
    <p:notesMasterId r:id="rId12"/>
  </p:notesMasterIdLst>
  <p:handoutMasterIdLst>
    <p:handoutMasterId r:id="rId13"/>
  </p:handoutMasterIdLst>
  <p:sldIdLst>
    <p:sldId id="642" r:id="rId4"/>
    <p:sldId id="636" r:id="rId5"/>
    <p:sldId id="625" r:id="rId6"/>
    <p:sldId id="637" r:id="rId7"/>
    <p:sldId id="627" r:id="rId8"/>
    <p:sldId id="643" r:id="rId9"/>
    <p:sldId id="639" r:id="rId10"/>
    <p:sldId id="641" r:id="rId11"/>
  </p:sldIdLst>
  <p:sldSz cx="9144000" cy="6858000" type="screen4x3"/>
  <p:notesSz cx="6797675" cy="992822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136">
          <p15:clr>
            <a:srgbClr val="A4A3A4"/>
          </p15:clr>
        </p15:guide>
        <p15:guide id="2" orient="horz" pos="4086">
          <p15:clr>
            <a:srgbClr val="A4A3A4"/>
          </p15:clr>
        </p15:guide>
        <p15:guide id="3" orient="horz" pos="1366">
          <p15:clr>
            <a:srgbClr val="A4A3A4"/>
          </p15:clr>
        </p15:guide>
        <p15:guide id="4" orient="horz" pos="1592">
          <p15:clr>
            <a:srgbClr val="A4A3A4"/>
          </p15:clr>
        </p15:guide>
        <p15:guide id="5" orient="horz" pos="1818">
          <p15:clr>
            <a:srgbClr val="A4A3A4"/>
          </p15:clr>
        </p15:guide>
        <p15:guide id="6" orient="horz" pos="2044">
          <p15:clr>
            <a:srgbClr val="A4A3A4"/>
          </p15:clr>
        </p15:guide>
        <p15:guide id="7" orient="horz" pos="2270">
          <p15:clr>
            <a:srgbClr val="A4A3A4"/>
          </p15:clr>
        </p15:guide>
        <p15:guide id="8" orient="horz" pos="2496">
          <p15:clr>
            <a:srgbClr val="A4A3A4"/>
          </p15:clr>
        </p15:guide>
        <p15:guide id="9" orient="horz" pos="2722">
          <p15:clr>
            <a:srgbClr val="A4A3A4"/>
          </p15:clr>
        </p15:guide>
        <p15:guide id="10" orient="horz" pos="2954">
          <p15:clr>
            <a:srgbClr val="A4A3A4"/>
          </p15:clr>
        </p15:guide>
        <p15:guide id="11" orient="horz" pos="3180">
          <p15:clr>
            <a:srgbClr val="A4A3A4"/>
          </p15:clr>
        </p15:guide>
        <p15:guide id="12" orient="horz" pos="3414">
          <p15:clr>
            <a:srgbClr val="A4A3A4"/>
          </p15:clr>
        </p15:guide>
        <p15:guide id="13" orient="horz" pos="3632">
          <p15:clr>
            <a:srgbClr val="A4A3A4"/>
          </p15:clr>
        </p15:guide>
        <p15:guide id="14" orient="horz" pos="3858">
          <p15:clr>
            <a:srgbClr val="A4A3A4"/>
          </p15:clr>
        </p15:guide>
        <p15:guide id="15" orient="horz" pos="911">
          <p15:clr>
            <a:srgbClr val="A4A3A4"/>
          </p15:clr>
        </p15:guide>
        <p15:guide id="16" orient="horz" pos="685">
          <p15:clr>
            <a:srgbClr val="A4A3A4"/>
          </p15:clr>
        </p15:guide>
        <p15:guide id="17" orient="horz" pos="459">
          <p15:clr>
            <a:srgbClr val="A4A3A4"/>
          </p15:clr>
        </p15:guide>
        <p15:guide id="18" orient="horz" pos="233">
          <p15:clr>
            <a:srgbClr val="A4A3A4"/>
          </p15:clr>
        </p15:guide>
        <p15:guide id="19" orient="horz" pos="7">
          <p15:clr>
            <a:srgbClr val="A4A3A4"/>
          </p15:clr>
        </p15:guide>
        <p15:guide id="20" pos="5307">
          <p15:clr>
            <a:srgbClr val="A4A3A4"/>
          </p15:clr>
        </p15:guide>
        <p15:guide id="21" pos="3261">
          <p15:clr>
            <a:srgbClr val="A4A3A4"/>
          </p15:clr>
        </p15:guide>
        <p15:guide id="22" pos="237">
          <p15:clr>
            <a:srgbClr val="A4A3A4"/>
          </p15:clr>
        </p15:guide>
        <p15:guide id="23" pos="3036">
          <p15:clr>
            <a:srgbClr val="A4A3A4"/>
          </p15:clr>
        </p15:guide>
        <p15:guide id="24" pos="909">
          <p15:clr>
            <a:srgbClr val="A4A3A4"/>
          </p15:clr>
        </p15:guide>
        <p15:guide id="25" pos="678">
          <p15:clr>
            <a:srgbClr val="A4A3A4"/>
          </p15:clr>
        </p15:guide>
        <p15:guide id="26" pos="5533">
          <p15:clr>
            <a:srgbClr val="A4A3A4"/>
          </p15:clr>
        </p15:guide>
        <p15:guide id="27" pos="5759">
          <p15:clr>
            <a:srgbClr val="A4A3A4"/>
          </p15:clr>
        </p15:guide>
        <p15:guide id="28" pos="5079">
          <p15:clr>
            <a:srgbClr val="A4A3A4"/>
          </p15:clr>
        </p15:guide>
        <p15:guide id="29" pos="4621">
          <p15:clr>
            <a:srgbClr val="A4A3A4"/>
          </p15:clr>
        </p15:guide>
        <p15:guide id="30" pos="4849">
          <p15:clr>
            <a:srgbClr val="A4A3A4"/>
          </p15:clr>
        </p15:guide>
        <p15:guide id="31" pos="4401">
          <p15:clr>
            <a:srgbClr val="A4A3A4"/>
          </p15:clr>
        </p15:guide>
        <p15:guide id="32" pos="4173">
          <p15:clr>
            <a:srgbClr val="A4A3A4"/>
          </p15:clr>
        </p15:guide>
        <p15:guide id="33" pos="3945">
          <p15:clr>
            <a:srgbClr val="A4A3A4"/>
          </p15:clr>
        </p15:guide>
        <p15:guide id="34" pos="3717">
          <p15:clr>
            <a:srgbClr val="A4A3A4"/>
          </p15:clr>
        </p15:guide>
        <p15:guide id="35" pos="3487">
          <p15:clr>
            <a:srgbClr val="A4A3A4"/>
          </p15:clr>
        </p15:guide>
        <p15:guide id="36" pos="2724">
          <p15:clr>
            <a:srgbClr val="A4A3A4"/>
          </p15:clr>
        </p15:guide>
        <p15:guide id="37" pos="2496">
          <p15:clr>
            <a:srgbClr val="A4A3A4"/>
          </p15:clr>
        </p15:guide>
        <p15:guide id="38" pos="2274">
          <p15:clr>
            <a:srgbClr val="A4A3A4"/>
          </p15:clr>
        </p15:guide>
        <p15:guide id="39" pos="2046">
          <p15:clr>
            <a:srgbClr val="A4A3A4"/>
          </p15:clr>
        </p15:guide>
        <p15:guide id="40" pos="1818">
          <p15:clr>
            <a:srgbClr val="A4A3A4"/>
          </p15:clr>
        </p15:guide>
        <p15:guide id="41" pos="1590">
          <p15:clr>
            <a:srgbClr val="A4A3A4"/>
          </p15:clr>
        </p15:guide>
        <p15:guide id="42" pos="1368">
          <p15:clr>
            <a:srgbClr val="A4A3A4"/>
          </p15:clr>
        </p15:guide>
        <p15:guide id="43" pos="1140">
          <p15:clr>
            <a:srgbClr val="A4A3A4"/>
          </p15:clr>
        </p15:guide>
        <p15:guide id="44" pos="4063">
          <p15:clr>
            <a:srgbClr val="A4A3A4"/>
          </p15:clr>
        </p15:guide>
        <p15:guide id="45" pos="45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539B"/>
    <a:srgbClr val="595959"/>
    <a:srgbClr val="00AE9E"/>
    <a:srgbClr val="FFFFFF"/>
    <a:srgbClr val="1589AD"/>
    <a:srgbClr val="0C8EB6"/>
    <a:srgbClr val="C6168D"/>
    <a:srgbClr val="8C2245"/>
    <a:srgbClr val="D77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830" autoAdjust="0"/>
    <p:restoredTop sz="82343" autoAdjust="0"/>
  </p:normalViewPr>
  <p:slideViewPr>
    <p:cSldViewPr snapToGrid="0" snapToObjects="1">
      <p:cViewPr varScale="1">
        <p:scale>
          <a:sx n="65" d="100"/>
          <a:sy n="65" d="100"/>
        </p:scale>
        <p:origin x="1373" y="62"/>
      </p:cViewPr>
      <p:guideLst>
        <p:guide orient="horz" pos="1136"/>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5307"/>
        <p:guide pos="3261"/>
        <p:guide pos="237"/>
        <p:guide pos="3036"/>
        <p:guide pos="909"/>
        <p:guide pos="678"/>
        <p:guide pos="5533"/>
        <p:guide pos="5759"/>
        <p:guide pos="5079"/>
        <p:guide pos="4621"/>
        <p:guide pos="4849"/>
        <p:guide pos="4401"/>
        <p:guide pos="4173"/>
        <p:guide pos="3945"/>
        <p:guide pos="3717"/>
        <p:guide pos="3487"/>
        <p:guide pos="2724"/>
        <p:guide pos="2496"/>
        <p:guide pos="2274"/>
        <p:guide pos="2046"/>
        <p:guide pos="1818"/>
        <p:guide pos="1590"/>
        <p:guide pos="1368"/>
        <p:guide pos="1140"/>
        <p:guide pos="4063"/>
        <p:guide pos="453"/>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76" d="100"/>
          <a:sy n="76" d="100"/>
        </p:scale>
        <p:origin x="-336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6406E-1BED-4BAB-80E6-955BC4B1CD1F}"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C2586141-8910-4D94-BFDB-6010A6808FBB}">
      <dgm:prSet phldrT="[Text]" custT="1"/>
      <dgm:spPr/>
      <dgm:t>
        <a:bodyPr/>
        <a:lstStyle/>
        <a:p>
          <a:r>
            <a:rPr lang="hu-HU" sz="800" b="1" dirty="0" err="1"/>
            <a:t>Dormant</a:t>
          </a:r>
          <a:r>
            <a:rPr lang="hu-HU" sz="800" b="1" dirty="0"/>
            <a:t> market </a:t>
          </a:r>
          <a:r>
            <a:rPr lang="hu-HU" sz="800" b="1" dirty="0" err="1"/>
            <a:t>with</a:t>
          </a:r>
          <a:r>
            <a:rPr lang="hu-HU" sz="800" b="1" dirty="0"/>
            <a:t> </a:t>
          </a:r>
          <a:r>
            <a:rPr lang="hu-HU" sz="800" b="1" dirty="0" err="1"/>
            <a:t>poor</a:t>
          </a:r>
          <a:r>
            <a:rPr lang="hu-HU" sz="800" b="1" dirty="0"/>
            <a:t> </a:t>
          </a:r>
          <a:r>
            <a:rPr lang="hu-HU" sz="800" b="1" dirty="0" err="1"/>
            <a:t>liquidity</a:t>
          </a:r>
          <a:r>
            <a:rPr lang="hu-HU" sz="800" b="1" dirty="0"/>
            <a:t> and non-</a:t>
          </a:r>
          <a:r>
            <a:rPr lang="hu-HU" sz="800" b="1" dirty="0" err="1"/>
            <a:t>existent</a:t>
          </a:r>
          <a:r>
            <a:rPr lang="hu-HU" sz="800" b="1" dirty="0"/>
            <a:t> IPO market</a:t>
          </a:r>
          <a:endParaRPr lang="en-US" sz="800" b="1" dirty="0"/>
        </a:p>
      </dgm:t>
    </dgm:pt>
    <dgm:pt modelId="{033FE91D-287E-47AD-A3EA-BD55EEC150CC}" type="parTrans" cxnId="{1C6B4E10-B162-43A4-9BBC-E05FBF510A8C}">
      <dgm:prSet/>
      <dgm:spPr/>
      <dgm:t>
        <a:bodyPr/>
        <a:lstStyle/>
        <a:p>
          <a:endParaRPr lang="en-US"/>
        </a:p>
      </dgm:t>
    </dgm:pt>
    <dgm:pt modelId="{36E61BF4-FA1E-489E-A91F-E909BAD624FD}" type="sibTrans" cxnId="{1C6B4E10-B162-43A4-9BBC-E05FBF510A8C}">
      <dgm:prSet/>
      <dgm:spPr/>
      <dgm:t>
        <a:bodyPr/>
        <a:lstStyle/>
        <a:p>
          <a:endParaRPr lang="en-US"/>
        </a:p>
      </dgm:t>
    </dgm:pt>
    <dgm:pt modelId="{12611AA7-5DDD-46E8-9131-D4C495078177}">
      <dgm:prSet phldrT="[Text]" custT="1"/>
      <dgm:spPr/>
      <dgm:t>
        <a:bodyPr/>
        <a:lstStyle/>
        <a:p>
          <a:r>
            <a:rPr lang="hu-HU" sz="800" b="1" dirty="0"/>
            <a:t>No business </a:t>
          </a:r>
          <a:r>
            <a:rPr lang="hu-HU" sz="800" b="1" dirty="0" err="1"/>
            <a:t>case</a:t>
          </a:r>
          <a:r>
            <a:rPr lang="hu-HU" sz="800" b="1" dirty="0"/>
            <a:t> </a:t>
          </a:r>
          <a:r>
            <a:rPr lang="hu-HU" sz="800" b="1" dirty="0" err="1"/>
            <a:t>for</a:t>
          </a:r>
          <a:r>
            <a:rPr lang="hu-HU" sz="800" b="1" dirty="0"/>
            <a:t> </a:t>
          </a:r>
          <a:r>
            <a:rPr lang="hu-HU" sz="800" b="1" dirty="0" err="1"/>
            <a:t>investment</a:t>
          </a:r>
          <a:r>
            <a:rPr lang="hu-HU" sz="800" b="1" dirty="0"/>
            <a:t> </a:t>
          </a:r>
          <a:r>
            <a:rPr lang="hu-HU" sz="800" b="1" dirty="0" err="1"/>
            <a:t>service</a:t>
          </a:r>
          <a:r>
            <a:rPr lang="hu-HU" sz="800" b="1" dirty="0"/>
            <a:t> </a:t>
          </a:r>
          <a:r>
            <a:rPr lang="hu-HU" sz="800" b="1" dirty="0" err="1"/>
            <a:t>providers</a:t>
          </a:r>
          <a:r>
            <a:rPr lang="hu-HU" sz="800" b="1" dirty="0"/>
            <a:t>, </a:t>
          </a:r>
          <a:r>
            <a:rPr lang="hu-HU" sz="800" b="1" dirty="0" err="1"/>
            <a:t>consolidation</a:t>
          </a:r>
          <a:r>
            <a:rPr lang="hu-HU" sz="800" b="1" dirty="0"/>
            <a:t> and </a:t>
          </a:r>
          <a:r>
            <a:rPr lang="hu-HU" sz="800" b="1" dirty="0" err="1"/>
            <a:t>disappearance</a:t>
          </a:r>
          <a:r>
            <a:rPr lang="hu-HU" sz="800" b="1" dirty="0"/>
            <a:t> of </a:t>
          </a:r>
          <a:r>
            <a:rPr lang="hu-HU" sz="800" b="1" dirty="0" err="1"/>
            <a:t>independent</a:t>
          </a:r>
          <a:r>
            <a:rPr lang="hu-HU" sz="800" b="1" dirty="0"/>
            <a:t> </a:t>
          </a:r>
          <a:r>
            <a:rPr lang="hu-HU" sz="800" b="1" dirty="0" err="1"/>
            <a:t>ISPs</a:t>
          </a:r>
          <a:endParaRPr lang="en-US" sz="800" b="1" dirty="0"/>
        </a:p>
      </dgm:t>
    </dgm:pt>
    <dgm:pt modelId="{5454DD69-AF74-4A2D-AF5C-3259D59233CC}" type="parTrans" cxnId="{B84AB446-9582-49C3-B944-F07F5A1403AA}">
      <dgm:prSet/>
      <dgm:spPr/>
      <dgm:t>
        <a:bodyPr/>
        <a:lstStyle/>
        <a:p>
          <a:endParaRPr lang="en-US"/>
        </a:p>
      </dgm:t>
    </dgm:pt>
    <dgm:pt modelId="{D7C66394-9F96-49B0-B9D6-00E9D9A5A080}" type="sibTrans" cxnId="{B84AB446-9582-49C3-B944-F07F5A1403AA}">
      <dgm:prSet/>
      <dgm:spPr/>
      <dgm:t>
        <a:bodyPr/>
        <a:lstStyle/>
        <a:p>
          <a:endParaRPr lang="en-US"/>
        </a:p>
      </dgm:t>
    </dgm:pt>
    <dgm:pt modelId="{55EB16D1-EA15-4DE9-A1F1-D43B59F8A752}">
      <dgm:prSet phldrT="[Text]" custT="1"/>
      <dgm:spPr/>
      <dgm:t>
        <a:bodyPr/>
        <a:lstStyle/>
        <a:p>
          <a:r>
            <a:rPr lang="hu-HU" sz="800" b="1" dirty="0" err="1"/>
            <a:t>Insufficient</a:t>
          </a:r>
          <a:r>
            <a:rPr lang="hu-HU" sz="800" b="1" dirty="0"/>
            <a:t> </a:t>
          </a:r>
          <a:r>
            <a:rPr lang="hu-HU" sz="800" b="1" dirty="0" err="1"/>
            <a:t>or</a:t>
          </a:r>
          <a:r>
            <a:rPr lang="hu-HU" sz="800" b="1" dirty="0"/>
            <a:t> non-</a:t>
          </a:r>
          <a:r>
            <a:rPr lang="hu-HU" sz="800" b="1" dirty="0" err="1"/>
            <a:t>existent</a:t>
          </a:r>
          <a:r>
            <a:rPr lang="hu-HU" sz="800" b="1" dirty="0"/>
            <a:t> </a:t>
          </a:r>
          <a:r>
            <a:rPr lang="hu-HU" sz="800" b="1" dirty="0" err="1"/>
            <a:t>sales</a:t>
          </a:r>
          <a:r>
            <a:rPr lang="hu-HU" sz="800" b="1" dirty="0"/>
            <a:t> </a:t>
          </a:r>
          <a:r>
            <a:rPr lang="hu-HU" sz="800" b="1" dirty="0" err="1"/>
            <a:t>force</a:t>
          </a:r>
          <a:r>
            <a:rPr lang="hu-HU" sz="800" b="1" dirty="0"/>
            <a:t> </a:t>
          </a:r>
          <a:r>
            <a:rPr lang="hu-HU" sz="800" b="1" dirty="0" err="1"/>
            <a:t>towards</a:t>
          </a:r>
          <a:r>
            <a:rPr lang="hu-HU" sz="800" b="1" dirty="0"/>
            <a:t> </a:t>
          </a:r>
          <a:r>
            <a:rPr lang="hu-HU" sz="800" b="1" dirty="0" err="1"/>
            <a:t>issuers</a:t>
          </a:r>
          <a:r>
            <a:rPr lang="hu-HU" sz="800" b="1" dirty="0"/>
            <a:t>, non-</a:t>
          </a:r>
          <a:r>
            <a:rPr lang="hu-HU" sz="800" b="1" dirty="0" err="1"/>
            <a:t>existent</a:t>
          </a:r>
          <a:r>
            <a:rPr lang="hu-HU" sz="800" b="1" dirty="0"/>
            <a:t> </a:t>
          </a:r>
          <a:r>
            <a:rPr lang="hu-HU" sz="800" b="1" dirty="0" err="1"/>
            <a:t>service</a:t>
          </a:r>
          <a:r>
            <a:rPr lang="hu-HU" sz="800" b="1" dirty="0"/>
            <a:t> </a:t>
          </a:r>
          <a:r>
            <a:rPr lang="hu-HU" sz="800" b="1" dirty="0" err="1"/>
            <a:t>package</a:t>
          </a:r>
          <a:endParaRPr lang="en-US" sz="800" b="1" dirty="0"/>
        </a:p>
      </dgm:t>
    </dgm:pt>
    <dgm:pt modelId="{9AA34EA0-1EAB-4CAD-8610-4B30F66665CA}" type="parTrans" cxnId="{7A684158-532C-49DD-A748-5CBDCB2F1DBB}">
      <dgm:prSet/>
      <dgm:spPr/>
      <dgm:t>
        <a:bodyPr/>
        <a:lstStyle/>
        <a:p>
          <a:endParaRPr lang="en-US"/>
        </a:p>
      </dgm:t>
    </dgm:pt>
    <dgm:pt modelId="{47095D1B-DF82-447F-B2CC-D6FABB2F00C7}" type="sibTrans" cxnId="{7A684158-532C-49DD-A748-5CBDCB2F1DBB}">
      <dgm:prSet/>
      <dgm:spPr/>
      <dgm:t>
        <a:bodyPr/>
        <a:lstStyle/>
        <a:p>
          <a:endParaRPr lang="en-US"/>
        </a:p>
      </dgm:t>
    </dgm:pt>
    <dgm:pt modelId="{04C9DDC6-38C7-448C-9019-7F5A42335095}">
      <dgm:prSet phldrT="[Text]" custT="1"/>
      <dgm:spPr/>
      <dgm:t>
        <a:bodyPr/>
        <a:lstStyle/>
        <a:p>
          <a:r>
            <a:rPr lang="hu-HU" sz="800" b="1" dirty="0"/>
            <a:t>Capital market </a:t>
          </a:r>
          <a:r>
            <a:rPr lang="hu-HU" sz="800" b="1" dirty="0" err="1"/>
            <a:t>funding</a:t>
          </a:r>
          <a:r>
            <a:rPr lang="hu-HU" sz="800" b="1" dirty="0"/>
            <a:t> is </a:t>
          </a:r>
          <a:r>
            <a:rPr lang="hu-HU" sz="800" b="1" dirty="0" err="1"/>
            <a:t>not</a:t>
          </a:r>
          <a:r>
            <a:rPr lang="hu-HU" sz="800" b="1" dirty="0"/>
            <a:t> </a:t>
          </a:r>
          <a:r>
            <a:rPr lang="hu-HU" sz="800" b="1" dirty="0" err="1"/>
            <a:t>even</a:t>
          </a:r>
          <a:r>
            <a:rPr lang="hu-HU" sz="800" b="1" dirty="0"/>
            <a:t> a </a:t>
          </a:r>
          <a:r>
            <a:rPr lang="hu-HU" sz="800" b="1" dirty="0" err="1"/>
            <a:t>theoretical</a:t>
          </a:r>
          <a:r>
            <a:rPr lang="hu-HU" sz="800" b="1" dirty="0"/>
            <a:t> </a:t>
          </a:r>
          <a:r>
            <a:rPr lang="hu-HU" sz="800" b="1" dirty="0" err="1"/>
            <a:t>alternative</a:t>
          </a:r>
          <a:r>
            <a:rPr lang="hu-HU" sz="800" b="1" dirty="0"/>
            <a:t> </a:t>
          </a:r>
          <a:r>
            <a:rPr lang="hu-HU" sz="800" b="1" dirty="0" err="1"/>
            <a:t>for</a:t>
          </a:r>
          <a:r>
            <a:rPr lang="hu-HU" sz="800" b="1" dirty="0"/>
            <a:t> </a:t>
          </a:r>
          <a:r>
            <a:rPr lang="hu-HU" sz="800" b="1" dirty="0" err="1"/>
            <a:t>companies</a:t>
          </a:r>
          <a:endParaRPr lang="en-US" sz="800" b="1" dirty="0"/>
        </a:p>
      </dgm:t>
    </dgm:pt>
    <dgm:pt modelId="{278F5A51-6C9F-466A-98C1-709FFB49360A}" type="parTrans" cxnId="{D32C0D11-7F40-418E-AFFE-092B93FC0BED}">
      <dgm:prSet/>
      <dgm:spPr/>
      <dgm:t>
        <a:bodyPr/>
        <a:lstStyle/>
        <a:p>
          <a:endParaRPr lang="en-US"/>
        </a:p>
      </dgm:t>
    </dgm:pt>
    <dgm:pt modelId="{A3C2CCF3-7E9D-4F66-9203-9EEA62FC205C}" type="sibTrans" cxnId="{D32C0D11-7F40-418E-AFFE-092B93FC0BED}">
      <dgm:prSet/>
      <dgm:spPr/>
      <dgm:t>
        <a:bodyPr/>
        <a:lstStyle/>
        <a:p>
          <a:endParaRPr lang="en-US"/>
        </a:p>
      </dgm:t>
    </dgm:pt>
    <dgm:pt modelId="{74BC4648-C900-4E98-A63C-8E595D67AB67}">
      <dgm:prSet phldrT="[Text]" custT="1"/>
      <dgm:spPr/>
      <dgm:t>
        <a:bodyPr/>
        <a:lstStyle/>
        <a:p>
          <a:r>
            <a:rPr lang="hu-HU" sz="800" b="1" dirty="0" err="1"/>
            <a:t>Without</a:t>
          </a:r>
          <a:r>
            <a:rPr lang="hu-HU" sz="800" b="1" dirty="0"/>
            <a:t> </a:t>
          </a:r>
          <a:r>
            <a:rPr lang="hu-HU" sz="800" b="1" dirty="0" err="1"/>
            <a:t>supply</a:t>
          </a:r>
          <a:r>
            <a:rPr lang="hu-HU" sz="800" b="1" dirty="0"/>
            <a:t> </a:t>
          </a:r>
          <a:r>
            <a:rPr lang="hu-HU" sz="800" b="1" dirty="0" err="1"/>
            <a:t>the</a:t>
          </a:r>
          <a:r>
            <a:rPr lang="hu-HU" sz="800" b="1" dirty="0"/>
            <a:t> local </a:t>
          </a:r>
          <a:r>
            <a:rPr lang="hu-HU" sz="800" b="1" dirty="0" err="1"/>
            <a:t>investor</a:t>
          </a:r>
          <a:r>
            <a:rPr lang="hu-HU" sz="800" b="1" dirty="0"/>
            <a:t> </a:t>
          </a:r>
          <a:r>
            <a:rPr lang="hu-HU" sz="800" b="1" dirty="0" err="1"/>
            <a:t>base</a:t>
          </a:r>
          <a:r>
            <a:rPr lang="hu-HU" sz="800" b="1" dirty="0"/>
            <a:t> </a:t>
          </a:r>
          <a:r>
            <a:rPr lang="hu-HU" sz="800" b="1" dirty="0" err="1"/>
            <a:t>turns</a:t>
          </a:r>
          <a:r>
            <a:rPr lang="hu-HU" sz="800" b="1" dirty="0"/>
            <a:t> </a:t>
          </a:r>
          <a:r>
            <a:rPr lang="hu-HU" sz="800" b="1" dirty="0" err="1"/>
            <a:t>towards</a:t>
          </a:r>
          <a:r>
            <a:rPr lang="hu-HU" sz="800" b="1" dirty="0"/>
            <a:t> </a:t>
          </a:r>
          <a:r>
            <a:rPr lang="hu-HU" sz="800" b="1" dirty="0" err="1"/>
            <a:t>cross</a:t>
          </a:r>
          <a:r>
            <a:rPr lang="hu-HU" sz="800" b="1" dirty="0"/>
            <a:t> </a:t>
          </a:r>
          <a:r>
            <a:rPr lang="hu-HU" sz="800" b="1" dirty="0" err="1"/>
            <a:t>border</a:t>
          </a:r>
          <a:r>
            <a:rPr lang="hu-HU" sz="800" b="1" dirty="0"/>
            <a:t> </a:t>
          </a:r>
          <a:r>
            <a:rPr lang="hu-HU" sz="800" b="1" dirty="0" err="1"/>
            <a:t>trading</a:t>
          </a:r>
          <a:r>
            <a:rPr lang="hu-HU" sz="800" b="1" dirty="0"/>
            <a:t> </a:t>
          </a:r>
          <a:endParaRPr lang="en-US" sz="800" b="1" dirty="0"/>
        </a:p>
      </dgm:t>
    </dgm:pt>
    <dgm:pt modelId="{2E8F903A-FC12-4FB7-A4C5-0F1DE5D04881}" type="parTrans" cxnId="{7654A3F2-8699-4033-B413-A9A3D3463DC8}">
      <dgm:prSet/>
      <dgm:spPr/>
      <dgm:t>
        <a:bodyPr/>
        <a:lstStyle/>
        <a:p>
          <a:endParaRPr lang="en-US"/>
        </a:p>
      </dgm:t>
    </dgm:pt>
    <dgm:pt modelId="{AB1FFD9A-CF03-4B3C-B203-78F0E826C3B2}" type="sibTrans" cxnId="{7654A3F2-8699-4033-B413-A9A3D3463DC8}">
      <dgm:prSet/>
      <dgm:spPr/>
      <dgm:t>
        <a:bodyPr/>
        <a:lstStyle/>
        <a:p>
          <a:endParaRPr lang="en-US"/>
        </a:p>
      </dgm:t>
    </dgm:pt>
    <dgm:pt modelId="{3F5C51C9-3EDC-424B-ABB0-243E2FBA3199}">
      <dgm:prSet phldrT="[Text]" custT="1"/>
      <dgm:spPr/>
      <dgm:t>
        <a:bodyPr/>
        <a:lstStyle/>
        <a:p>
          <a:r>
            <a:rPr lang="hu-HU" sz="800" b="1" dirty="0"/>
            <a:t>The local </a:t>
          </a:r>
          <a:r>
            <a:rPr lang="hu-HU" sz="800" b="1" dirty="0" err="1"/>
            <a:t>institutional</a:t>
          </a:r>
          <a:r>
            <a:rPr lang="hu-HU" sz="800" b="1" dirty="0"/>
            <a:t> </a:t>
          </a:r>
          <a:r>
            <a:rPr lang="hu-HU" sz="800" b="1" dirty="0" err="1"/>
            <a:t>investor</a:t>
          </a:r>
          <a:r>
            <a:rPr lang="hu-HU" sz="800" b="1" dirty="0"/>
            <a:t> </a:t>
          </a:r>
          <a:r>
            <a:rPr lang="hu-HU" sz="800" b="1" dirty="0" err="1"/>
            <a:t>base</a:t>
          </a:r>
          <a:r>
            <a:rPr lang="hu-HU" sz="800" b="1" dirty="0"/>
            <a:t> has no </a:t>
          </a:r>
          <a:r>
            <a:rPr lang="hu-HU" sz="800" b="1" dirty="0" err="1"/>
            <a:t>chance</a:t>
          </a:r>
          <a:r>
            <a:rPr lang="hu-HU" sz="800" b="1" dirty="0"/>
            <a:t> </a:t>
          </a:r>
          <a:r>
            <a:rPr lang="hu-HU" sz="800" b="1" dirty="0" err="1"/>
            <a:t>to</a:t>
          </a:r>
          <a:r>
            <a:rPr lang="hu-HU" sz="800" b="1" dirty="0"/>
            <a:t> </a:t>
          </a:r>
          <a:r>
            <a:rPr lang="hu-HU" sz="800" b="1" dirty="0" err="1"/>
            <a:t>strengthen</a:t>
          </a:r>
          <a:r>
            <a:rPr lang="hu-HU" sz="800" b="1" dirty="0"/>
            <a:t> in </a:t>
          </a:r>
          <a:r>
            <a:rPr lang="hu-HU" sz="800" b="1" dirty="0" err="1"/>
            <a:t>competition</a:t>
          </a:r>
          <a:r>
            <a:rPr lang="hu-HU" sz="800" b="1" dirty="0"/>
            <a:t> </a:t>
          </a:r>
          <a:r>
            <a:rPr lang="hu-HU" sz="800" b="1" dirty="0" err="1"/>
            <a:t>with</a:t>
          </a:r>
          <a:r>
            <a:rPr lang="hu-HU" sz="800" b="1" dirty="0"/>
            <a:t> </a:t>
          </a:r>
          <a:r>
            <a:rPr lang="hu-HU" sz="800" b="1" dirty="0" err="1"/>
            <a:t>international</a:t>
          </a:r>
          <a:r>
            <a:rPr lang="hu-HU" sz="800" b="1" dirty="0"/>
            <a:t> </a:t>
          </a:r>
          <a:r>
            <a:rPr lang="hu-HU" sz="800" b="1" dirty="0" err="1"/>
            <a:t>players</a:t>
          </a:r>
          <a:endParaRPr lang="en-US" sz="800" b="1" dirty="0"/>
        </a:p>
      </dgm:t>
    </dgm:pt>
    <dgm:pt modelId="{401B1E7F-1061-4239-837C-C1C2982BF90A}" type="parTrans" cxnId="{DA1121E4-3773-4FBB-A668-E44A882C9B42}">
      <dgm:prSet/>
      <dgm:spPr/>
      <dgm:t>
        <a:bodyPr/>
        <a:lstStyle/>
        <a:p>
          <a:endParaRPr lang="en-US"/>
        </a:p>
      </dgm:t>
    </dgm:pt>
    <dgm:pt modelId="{1A95051B-53AF-49F2-837F-3D4DC8AF45A2}" type="sibTrans" cxnId="{DA1121E4-3773-4FBB-A668-E44A882C9B42}">
      <dgm:prSet/>
      <dgm:spPr/>
      <dgm:t>
        <a:bodyPr/>
        <a:lstStyle/>
        <a:p>
          <a:endParaRPr lang="en-US"/>
        </a:p>
      </dgm:t>
    </dgm:pt>
    <dgm:pt modelId="{BC0610C3-9088-49B7-9E2F-9B5CC179FF63}">
      <dgm:prSet phldrT="[Text]" custT="1"/>
      <dgm:spPr/>
      <dgm:t>
        <a:bodyPr/>
        <a:lstStyle/>
        <a:p>
          <a:r>
            <a:rPr lang="hu-HU" sz="800" b="1" dirty="0"/>
            <a:t>No </a:t>
          </a:r>
          <a:r>
            <a:rPr lang="hu-HU" sz="800" b="1" dirty="0" err="1"/>
            <a:t>trust</a:t>
          </a:r>
          <a:r>
            <a:rPr lang="hu-HU" sz="800" b="1" dirty="0"/>
            <a:t> </a:t>
          </a:r>
          <a:r>
            <a:rPr lang="hu-HU" sz="800" b="1" dirty="0" err="1"/>
            <a:t>towards</a:t>
          </a:r>
          <a:r>
            <a:rPr lang="hu-HU" sz="800" b="1" dirty="0"/>
            <a:t> </a:t>
          </a:r>
          <a:r>
            <a:rPr lang="hu-HU" sz="800" b="1" dirty="0" err="1"/>
            <a:t>the</a:t>
          </a:r>
          <a:r>
            <a:rPr lang="hu-HU" sz="800" b="1" dirty="0"/>
            <a:t> local </a:t>
          </a:r>
          <a:r>
            <a:rPr lang="hu-HU" sz="800" b="1" dirty="0" err="1"/>
            <a:t>capital</a:t>
          </a:r>
          <a:r>
            <a:rPr lang="hu-HU" sz="800" b="1" dirty="0"/>
            <a:t> market</a:t>
          </a:r>
          <a:endParaRPr lang="en-US" sz="800" b="1" dirty="0"/>
        </a:p>
      </dgm:t>
    </dgm:pt>
    <dgm:pt modelId="{FB9B662A-0ED5-4412-9C94-587159FC8ABE}" type="parTrans" cxnId="{5BCE7D22-84F8-4E90-B5A9-3A6A23FD8A78}">
      <dgm:prSet/>
      <dgm:spPr/>
      <dgm:t>
        <a:bodyPr/>
        <a:lstStyle/>
        <a:p>
          <a:endParaRPr lang="en-US"/>
        </a:p>
      </dgm:t>
    </dgm:pt>
    <dgm:pt modelId="{41A66DBF-0FF8-4222-93C8-F55268444B78}" type="sibTrans" cxnId="{5BCE7D22-84F8-4E90-B5A9-3A6A23FD8A78}">
      <dgm:prSet/>
      <dgm:spPr/>
      <dgm:t>
        <a:bodyPr/>
        <a:lstStyle/>
        <a:p>
          <a:endParaRPr lang="en-US"/>
        </a:p>
      </dgm:t>
    </dgm:pt>
    <dgm:pt modelId="{8C13A8CA-0A83-4B7B-B7DF-60DB5EC09E5D}" type="pres">
      <dgm:prSet presAssocID="{1FC6406E-1BED-4BAB-80E6-955BC4B1CD1F}" presName="cycle" presStyleCnt="0">
        <dgm:presLayoutVars>
          <dgm:dir/>
          <dgm:resizeHandles val="exact"/>
        </dgm:presLayoutVars>
      </dgm:prSet>
      <dgm:spPr/>
    </dgm:pt>
    <dgm:pt modelId="{45F4E8E9-773B-4141-843E-09F4B0582E04}" type="pres">
      <dgm:prSet presAssocID="{C2586141-8910-4D94-BFDB-6010A6808FBB}" presName="dummy" presStyleCnt="0"/>
      <dgm:spPr/>
    </dgm:pt>
    <dgm:pt modelId="{C013DA0E-3FE3-42E8-8D83-A9C50871DC59}" type="pres">
      <dgm:prSet presAssocID="{C2586141-8910-4D94-BFDB-6010A6808FBB}" presName="node" presStyleLbl="revTx" presStyleIdx="0" presStyleCnt="7">
        <dgm:presLayoutVars>
          <dgm:bulletEnabled val="1"/>
        </dgm:presLayoutVars>
      </dgm:prSet>
      <dgm:spPr/>
    </dgm:pt>
    <dgm:pt modelId="{50660487-4813-43F4-97BA-015C37E94689}" type="pres">
      <dgm:prSet presAssocID="{36E61BF4-FA1E-489E-A91F-E909BAD624FD}" presName="sibTrans" presStyleLbl="node1" presStyleIdx="0" presStyleCnt="7"/>
      <dgm:spPr/>
    </dgm:pt>
    <dgm:pt modelId="{7A6DA409-B19F-40C5-9580-389160B8990E}" type="pres">
      <dgm:prSet presAssocID="{12611AA7-5DDD-46E8-9131-D4C495078177}" presName="dummy" presStyleCnt="0"/>
      <dgm:spPr/>
    </dgm:pt>
    <dgm:pt modelId="{32035334-BAEB-4774-A26C-D428ECFDCFEF}" type="pres">
      <dgm:prSet presAssocID="{12611AA7-5DDD-46E8-9131-D4C495078177}" presName="node" presStyleLbl="revTx" presStyleIdx="1" presStyleCnt="7" custScaleX="128361">
        <dgm:presLayoutVars>
          <dgm:bulletEnabled val="1"/>
        </dgm:presLayoutVars>
      </dgm:prSet>
      <dgm:spPr/>
    </dgm:pt>
    <dgm:pt modelId="{A7614412-7CFB-4F14-957F-8A00BE42E3AF}" type="pres">
      <dgm:prSet presAssocID="{D7C66394-9F96-49B0-B9D6-00E9D9A5A080}" presName="sibTrans" presStyleLbl="node1" presStyleIdx="1" presStyleCnt="7"/>
      <dgm:spPr/>
    </dgm:pt>
    <dgm:pt modelId="{F220B665-3C73-4AE4-A9C6-033C596C8B06}" type="pres">
      <dgm:prSet presAssocID="{55EB16D1-EA15-4DE9-A1F1-D43B59F8A752}" presName="dummy" presStyleCnt="0"/>
      <dgm:spPr/>
    </dgm:pt>
    <dgm:pt modelId="{27FCC5FD-8A7D-4556-9A7F-AF33BB8E118E}" type="pres">
      <dgm:prSet presAssocID="{55EB16D1-EA15-4DE9-A1F1-D43B59F8A752}" presName="node" presStyleLbl="revTx" presStyleIdx="2" presStyleCnt="7" custScaleX="116398" custRadScaleRad="100359" custRadScaleInc="1306">
        <dgm:presLayoutVars>
          <dgm:bulletEnabled val="1"/>
        </dgm:presLayoutVars>
      </dgm:prSet>
      <dgm:spPr/>
    </dgm:pt>
    <dgm:pt modelId="{28EC11A5-EEDE-4024-9D14-4A79655679E1}" type="pres">
      <dgm:prSet presAssocID="{47095D1B-DF82-447F-B2CC-D6FABB2F00C7}" presName="sibTrans" presStyleLbl="node1" presStyleIdx="2" presStyleCnt="7"/>
      <dgm:spPr/>
    </dgm:pt>
    <dgm:pt modelId="{9B4F16F4-C133-4745-AD97-9C3324C95A21}" type="pres">
      <dgm:prSet presAssocID="{04C9DDC6-38C7-448C-9019-7F5A42335095}" presName="dummy" presStyleCnt="0"/>
      <dgm:spPr/>
    </dgm:pt>
    <dgm:pt modelId="{EF0D9E2B-784A-41C5-82AC-B710AEE6F956}" type="pres">
      <dgm:prSet presAssocID="{04C9DDC6-38C7-448C-9019-7F5A42335095}" presName="node" presStyleLbl="revTx" presStyleIdx="3" presStyleCnt="7">
        <dgm:presLayoutVars>
          <dgm:bulletEnabled val="1"/>
        </dgm:presLayoutVars>
      </dgm:prSet>
      <dgm:spPr/>
    </dgm:pt>
    <dgm:pt modelId="{E5E1C1D7-01EE-4B80-BFAA-58389E5B8F19}" type="pres">
      <dgm:prSet presAssocID="{A3C2CCF3-7E9D-4F66-9203-9EEA62FC205C}" presName="sibTrans" presStyleLbl="node1" presStyleIdx="3" presStyleCnt="7"/>
      <dgm:spPr/>
    </dgm:pt>
    <dgm:pt modelId="{2E368703-B1B2-46F2-A367-7BB1E5DF8016}" type="pres">
      <dgm:prSet presAssocID="{BC0610C3-9088-49B7-9E2F-9B5CC179FF63}" presName="dummy" presStyleCnt="0"/>
      <dgm:spPr/>
    </dgm:pt>
    <dgm:pt modelId="{07B46D54-9D0C-40C9-A656-569AAC5E33EF}" type="pres">
      <dgm:prSet presAssocID="{BC0610C3-9088-49B7-9E2F-9B5CC179FF63}" presName="node" presStyleLbl="revTx" presStyleIdx="4" presStyleCnt="7">
        <dgm:presLayoutVars>
          <dgm:bulletEnabled val="1"/>
        </dgm:presLayoutVars>
      </dgm:prSet>
      <dgm:spPr/>
    </dgm:pt>
    <dgm:pt modelId="{648937E8-7254-4A5A-A357-5E24716AE33E}" type="pres">
      <dgm:prSet presAssocID="{41A66DBF-0FF8-4222-93C8-F55268444B78}" presName="sibTrans" presStyleLbl="node1" presStyleIdx="4" presStyleCnt="7"/>
      <dgm:spPr/>
    </dgm:pt>
    <dgm:pt modelId="{51124A0E-D633-4B68-81A9-BA4DC2C8FD7E}" type="pres">
      <dgm:prSet presAssocID="{74BC4648-C900-4E98-A63C-8E595D67AB67}" presName="dummy" presStyleCnt="0"/>
      <dgm:spPr/>
    </dgm:pt>
    <dgm:pt modelId="{C0D16CD8-476A-42BE-B811-BF4333CD203B}" type="pres">
      <dgm:prSet presAssocID="{74BC4648-C900-4E98-A63C-8E595D67AB67}" presName="node" presStyleLbl="revTx" presStyleIdx="5" presStyleCnt="7" custScaleX="126912">
        <dgm:presLayoutVars>
          <dgm:bulletEnabled val="1"/>
        </dgm:presLayoutVars>
      </dgm:prSet>
      <dgm:spPr/>
    </dgm:pt>
    <dgm:pt modelId="{2E484CC7-2E3E-4BCA-B1D7-71C87F189D0A}" type="pres">
      <dgm:prSet presAssocID="{AB1FFD9A-CF03-4B3C-B203-78F0E826C3B2}" presName="sibTrans" presStyleLbl="node1" presStyleIdx="5" presStyleCnt="7"/>
      <dgm:spPr/>
    </dgm:pt>
    <dgm:pt modelId="{649944F8-FD5A-4152-A41C-A36B3CD0F278}" type="pres">
      <dgm:prSet presAssocID="{3F5C51C9-3EDC-424B-ABB0-243E2FBA3199}" presName="dummy" presStyleCnt="0"/>
      <dgm:spPr/>
    </dgm:pt>
    <dgm:pt modelId="{5B5F83F2-1A99-440A-997E-AC327B1D18FB}" type="pres">
      <dgm:prSet presAssocID="{3F5C51C9-3EDC-424B-ABB0-243E2FBA3199}" presName="node" presStyleLbl="revTx" presStyleIdx="6" presStyleCnt="7" custScaleX="131715" custRadScaleRad="100426" custRadScaleInc="-2918">
        <dgm:presLayoutVars>
          <dgm:bulletEnabled val="1"/>
        </dgm:presLayoutVars>
      </dgm:prSet>
      <dgm:spPr/>
    </dgm:pt>
    <dgm:pt modelId="{763C6BAC-9B26-4064-9B72-E59A76AB4560}" type="pres">
      <dgm:prSet presAssocID="{1A95051B-53AF-49F2-837F-3D4DC8AF45A2}" presName="sibTrans" presStyleLbl="node1" presStyleIdx="6" presStyleCnt="7"/>
      <dgm:spPr/>
    </dgm:pt>
  </dgm:ptLst>
  <dgm:cxnLst>
    <dgm:cxn modelId="{D4887204-7801-4C03-8573-A10A49EB9F16}" type="presOf" srcId="{1A95051B-53AF-49F2-837F-3D4DC8AF45A2}" destId="{763C6BAC-9B26-4064-9B72-E59A76AB4560}" srcOrd="0" destOrd="0" presId="urn:microsoft.com/office/officeart/2005/8/layout/cycle1"/>
    <dgm:cxn modelId="{1C6B4E10-B162-43A4-9BBC-E05FBF510A8C}" srcId="{1FC6406E-1BED-4BAB-80E6-955BC4B1CD1F}" destId="{C2586141-8910-4D94-BFDB-6010A6808FBB}" srcOrd="0" destOrd="0" parTransId="{033FE91D-287E-47AD-A3EA-BD55EEC150CC}" sibTransId="{36E61BF4-FA1E-489E-A91F-E909BAD624FD}"/>
    <dgm:cxn modelId="{D32C0D11-7F40-418E-AFFE-092B93FC0BED}" srcId="{1FC6406E-1BED-4BAB-80E6-955BC4B1CD1F}" destId="{04C9DDC6-38C7-448C-9019-7F5A42335095}" srcOrd="3" destOrd="0" parTransId="{278F5A51-6C9F-466A-98C1-709FFB49360A}" sibTransId="{A3C2CCF3-7E9D-4F66-9203-9EEA62FC205C}"/>
    <dgm:cxn modelId="{5BCE7D22-84F8-4E90-B5A9-3A6A23FD8A78}" srcId="{1FC6406E-1BED-4BAB-80E6-955BC4B1CD1F}" destId="{BC0610C3-9088-49B7-9E2F-9B5CC179FF63}" srcOrd="4" destOrd="0" parTransId="{FB9B662A-0ED5-4412-9C94-587159FC8ABE}" sibTransId="{41A66DBF-0FF8-4222-93C8-F55268444B78}"/>
    <dgm:cxn modelId="{AE234860-D8FF-418C-B750-7980097F25BF}" type="presOf" srcId="{D7C66394-9F96-49B0-B9D6-00E9D9A5A080}" destId="{A7614412-7CFB-4F14-957F-8A00BE42E3AF}" srcOrd="0" destOrd="0" presId="urn:microsoft.com/office/officeart/2005/8/layout/cycle1"/>
    <dgm:cxn modelId="{825AE943-EAFB-4FCF-BE5A-A274DD8CBE33}" type="presOf" srcId="{55EB16D1-EA15-4DE9-A1F1-D43B59F8A752}" destId="{27FCC5FD-8A7D-4556-9A7F-AF33BB8E118E}" srcOrd="0" destOrd="0" presId="urn:microsoft.com/office/officeart/2005/8/layout/cycle1"/>
    <dgm:cxn modelId="{0E155A45-AEBB-4063-B84D-C92C2AFC17A6}" type="presOf" srcId="{74BC4648-C900-4E98-A63C-8E595D67AB67}" destId="{C0D16CD8-476A-42BE-B811-BF4333CD203B}" srcOrd="0" destOrd="0" presId="urn:microsoft.com/office/officeart/2005/8/layout/cycle1"/>
    <dgm:cxn modelId="{B84AB446-9582-49C3-B944-F07F5A1403AA}" srcId="{1FC6406E-1BED-4BAB-80E6-955BC4B1CD1F}" destId="{12611AA7-5DDD-46E8-9131-D4C495078177}" srcOrd="1" destOrd="0" parTransId="{5454DD69-AF74-4A2D-AF5C-3259D59233CC}" sibTransId="{D7C66394-9F96-49B0-B9D6-00E9D9A5A080}"/>
    <dgm:cxn modelId="{6F315D67-82FB-42D3-80B9-34E4F8754A29}" type="presOf" srcId="{1FC6406E-1BED-4BAB-80E6-955BC4B1CD1F}" destId="{8C13A8CA-0A83-4B7B-B7DF-60DB5EC09E5D}" srcOrd="0" destOrd="0" presId="urn:microsoft.com/office/officeart/2005/8/layout/cycle1"/>
    <dgm:cxn modelId="{DB854468-1032-4EC5-9707-AC9800679E51}" type="presOf" srcId="{AB1FFD9A-CF03-4B3C-B203-78F0E826C3B2}" destId="{2E484CC7-2E3E-4BCA-B1D7-71C87F189D0A}" srcOrd="0" destOrd="0" presId="urn:microsoft.com/office/officeart/2005/8/layout/cycle1"/>
    <dgm:cxn modelId="{8E0D3A70-93D7-487F-AC96-DC10EEDE79B2}" type="presOf" srcId="{47095D1B-DF82-447F-B2CC-D6FABB2F00C7}" destId="{28EC11A5-EEDE-4024-9D14-4A79655679E1}" srcOrd="0" destOrd="0" presId="urn:microsoft.com/office/officeart/2005/8/layout/cycle1"/>
    <dgm:cxn modelId="{803EF656-9848-4B91-9ACB-22EA38FF4ABF}" type="presOf" srcId="{3F5C51C9-3EDC-424B-ABB0-243E2FBA3199}" destId="{5B5F83F2-1A99-440A-997E-AC327B1D18FB}" srcOrd="0" destOrd="0" presId="urn:microsoft.com/office/officeart/2005/8/layout/cycle1"/>
    <dgm:cxn modelId="{7A684158-532C-49DD-A748-5CBDCB2F1DBB}" srcId="{1FC6406E-1BED-4BAB-80E6-955BC4B1CD1F}" destId="{55EB16D1-EA15-4DE9-A1F1-D43B59F8A752}" srcOrd="2" destOrd="0" parTransId="{9AA34EA0-1EAB-4CAD-8610-4B30F66665CA}" sibTransId="{47095D1B-DF82-447F-B2CC-D6FABB2F00C7}"/>
    <dgm:cxn modelId="{1CAF0679-51A2-43F2-AE90-AF23867716EE}" type="presOf" srcId="{12611AA7-5DDD-46E8-9131-D4C495078177}" destId="{32035334-BAEB-4774-A26C-D428ECFDCFEF}" srcOrd="0" destOrd="0" presId="urn:microsoft.com/office/officeart/2005/8/layout/cycle1"/>
    <dgm:cxn modelId="{0F85AA9D-4D1F-4B87-93BE-37109671A8BD}" type="presOf" srcId="{04C9DDC6-38C7-448C-9019-7F5A42335095}" destId="{EF0D9E2B-784A-41C5-82AC-B710AEE6F956}" srcOrd="0" destOrd="0" presId="urn:microsoft.com/office/officeart/2005/8/layout/cycle1"/>
    <dgm:cxn modelId="{F2A312A0-118A-4BE8-99C0-5F02E4828F25}" type="presOf" srcId="{A3C2CCF3-7E9D-4F66-9203-9EEA62FC205C}" destId="{E5E1C1D7-01EE-4B80-BFAA-58389E5B8F19}" srcOrd="0" destOrd="0" presId="urn:microsoft.com/office/officeart/2005/8/layout/cycle1"/>
    <dgm:cxn modelId="{2A39ECC3-2B15-4FE4-A8AE-351728EC396D}" type="presOf" srcId="{C2586141-8910-4D94-BFDB-6010A6808FBB}" destId="{C013DA0E-3FE3-42E8-8D83-A9C50871DC59}" srcOrd="0" destOrd="0" presId="urn:microsoft.com/office/officeart/2005/8/layout/cycle1"/>
    <dgm:cxn modelId="{061E70CA-14EF-4FA0-BF65-74A794CD372F}" type="presOf" srcId="{36E61BF4-FA1E-489E-A91F-E909BAD624FD}" destId="{50660487-4813-43F4-97BA-015C37E94689}" srcOrd="0" destOrd="0" presId="urn:microsoft.com/office/officeart/2005/8/layout/cycle1"/>
    <dgm:cxn modelId="{5EB520E3-3BBC-457A-B988-89220F75ACE6}" type="presOf" srcId="{41A66DBF-0FF8-4222-93C8-F55268444B78}" destId="{648937E8-7254-4A5A-A357-5E24716AE33E}" srcOrd="0" destOrd="0" presId="urn:microsoft.com/office/officeart/2005/8/layout/cycle1"/>
    <dgm:cxn modelId="{DA1121E4-3773-4FBB-A668-E44A882C9B42}" srcId="{1FC6406E-1BED-4BAB-80E6-955BC4B1CD1F}" destId="{3F5C51C9-3EDC-424B-ABB0-243E2FBA3199}" srcOrd="6" destOrd="0" parTransId="{401B1E7F-1061-4239-837C-C1C2982BF90A}" sibTransId="{1A95051B-53AF-49F2-837F-3D4DC8AF45A2}"/>
    <dgm:cxn modelId="{7654A3F2-8699-4033-B413-A9A3D3463DC8}" srcId="{1FC6406E-1BED-4BAB-80E6-955BC4B1CD1F}" destId="{74BC4648-C900-4E98-A63C-8E595D67AB67}" srcOrd="5" destOrd="0" parTransId="{2E8F903A-FC12-4FB7-A4C5-0F1DE5D04881}" sibTransId="{AB1FFD9A-CF03-4B3C-B203-78F0E826C3B2}"/>
    <dgm:cxn modelId="{186859F5-6407-41A5-8172-1B09BAE418C8}" type="presOf" srcId="{BC0610C3-9088-49B7-9E2F-9B5CC179FF63}" destId="{07B46D54-9D0C-40C9-A656-569AAC5E33EF}" srcOrd="0" destOrd="0" presId="urn:microsoft.com/office/officeart/2005/8/layout/cycle1"/>
    <dgm:cxn modelId="{2A38B603-AA77-4C47-8CE6-4EECEF192332}" type="presParOf" srcId="{8C13A8CA-0A83-4B7B-B7DF-60DB5EC09E5D}" destId="{45F4E8E9-773B-4141-843E-09F4B0582E04}" srcOrd="0" destOrd="0" presId="urn:microsoft.com/office/officeart/2005/8/layout/cycle1"/>
    <dgm:cxn modelId="{2296D3AD-26E1-449C-856B-8AD1C1CC92E0}" type="presParOf" srcId="{8C13A8CA-0A83-4B7B-B7DF-60DB5EC09E5D}" destId="{C013DA0E-3FE3-42E8-8D83-A9C50871DC59}" srcOrd="1" destOrd="0" presId="urn:microsoft.com/office/officeart/2005/8/layout/cycle1"/>
    <dgm:cxn modelId="{B93A0C66-4802-481C-9A68-154F18DD77D5}" type="presParOf" srcId="{8C13A8CA-0A83-4B7B-B7DF-60DB5EC09E5D}" destId="{50660487-4813-43F4-97BA-015C37E94689}" srcOrd="2" destOrd="0" presId="urn:microsoft.com/office/officeart/2005/8/layout/cycle1"/>
    <dgm:cxn modelId="{E4C64700-ED71-4177-8C59-6E02E2D82EA3}" type="presParOf" srcId="{8C13A8CA-0A83-4B7B-B7DF-60DB5EC09E5D}" destId="{7A6DA409-B19F-40C5-9580-389160B8990E}" srcOrd="3" destOrd="0" presId="urn:microsoft.com/office/officeart/2005/8/layout/cycle1"/>
    <dgm:cxn modelId="{863B8F28-B2B1-4952-A46A-A0CA42D9F974}" type="presParOf" srcId="{8C13A8CA-0A83-4B7B-B7DF-60DB5EC09E5D}" destId="{32035334-BAEB-4774-A26C-D428ECFDCFEF}" srcOrd="4" destOrd="0" presId="urn:microsoft.com/office/officeart/2005/8/layout/cycle1"/>
    <dgm:cxn modelId="{6B7A266D-018A-494F-B223-7138985BAC3B}" type="presParOf" srcId="{8C13A8CA-0A83-4B7B-B7DF-60DB5EC09E5D}" destId="{A7614412-7CFB-4F14-957F-8A00BE42E3AF}" srcOrd="5" destOrd="0" presId="urn:microsoft.com/office/officeart/2005/8/layout/cycle1"/>
    <dgm:cxn modelId="{32FF4A49-F843-4965-855C-DD534C5943F8}" type="presParOf" srcId="{8C13A8CA-0A83-4B7B-B7DF-60DB5EC09E5D}" destId="{F220B665-3C73-4AE4-A9C6-033C596C8B06}" srcOrd="6" destOrd="0" presId="urn:microsoft.com/office/officeart/2005/8/layout/cycle1"/>
    <dgm:cxn modelId="{E24868EC-2879-4B5B-B8B6-E6021776A962}" type="presParOf" srcId="{8C13A8CA-0A83-4B7B-B7DF-60DB5EC09E5D}" destId="{27FCC5FD-8A7D-4556-9A7F-AF33BB8E118E}" srcOrd="7" destOrd="0" presId="urn:microsoft.com/office/officeart/2005/8/layout/cycle1"/>
    <dgm:cxn modelId="{695982A3-E2FA-46A0-9DFB-495B4A12F41A}" type="presParOf" srcId="{8C13A8CA-0A83-4B7B-B7DF-60DB5EC09E5D}" destId="{28EC11A5-EEDE-4024-9D14-4A79655679E1}" srcOrd="8" destOrd="0" presId="urn:microsoft.com/office/officeart/2005/8/layout/cycle1"/>
    <dgm:cxn modelId="{BD21C771-F060-43F0-825F-AA05049ED0A4}" type="presParOf" srcId="{8C13A8CA-0A83-4B7B-B7DF-60DB5EC09E5D}" destId="{9B4F16F4-C133-4745-AD97-9C3324C95A21}" srcOrd="9" destOrd="0" presId="urn:microsoft.com/office/officeart/2005/8/layout/cycle1"/>
    <dgm:cxn modelId="{F76AAF24-5AC2-42F1-803F-E5F59080B6FB}" type="presParOf" srcId="{8C13A8CA-0A83-4B7B-B7DF-60DB5EC09E5D}" destId="{EF0D9E2B-784A-41C5-82AC-B710AEE6F956}" srcOrd="10" destOrd="0" presId="urn:microsoft.com/office/officeart/2005/8/layout/cycle1"/>
    <dgm:cxn modelId="{4D0325D7-1553-4F0C-A255-202A2777D4F0}" type="presParOf" srcId="{8C13A8CA-0A83-4B7B-B7DF-60DB5EC09E5D}" destId="{E5E1C1D7-01EE-4B80-BFAA-58389E5B8F19}" srcOrd="11" destOrd="0" presId="urn:microsoft.com/office/officeart/2005/8/layout/cycle1"/>
    <dgm:cxn modelId="{02A12C0D-5721-4F7A-BEF4-81391A474FB8}" type="presParOf" srcId="{8C13A8CA-0A83-4B7B-B7DF-60DB5EC09E5D}" destId="{2E368703-B1B2-46F2-A367-7BB1E5DF8016}" srcOrd="12" destOrd="0" presId="urn:microsoft.com/office/officeart/2005/8/layout/cycle1"/>
    <dgm:cxn modelId="{349533C7-2937-435B-B557-968DD6F65B61}" type="presParOf" srcId="{8C13A8CA-0A83-4B7B-B7DF-60DB5EC09E5D}" destId="{07B46D54-9D0C-40C9-A656-569AAC5E33EF}" srcOrd="13" destOrd="0" presId="urn:microsoft.com/office/officeart/2005/8/layout/cycle1"/>
    <dgm:cxn modelId="{6B6AEF5C-A08B-48A0-93D7-08151372938B}" type="presParOf" srcId="{8C13A8CA-0A83-4B7B-B7DF-60DB5EC09E5D}" destId="{648937E8-7254-4A5A-A357-5E24716AE33E}" srcOrd="14" destOrd="0" presId="urn:microsoft.com/office/officeart/2005/8/layout/cycle1"/>
    <dgm:cxn modelId="{4A0146F3-64B9-4698-AFB6-F9A4FA04E8BF}" type="presParOf" srcId="{8C13A8CA-0A83-4B7B-B7DF-60DB5EC09E5D}" destId="{51124A0E-D633-4B68-81A9-BA4DC2C8FD7E}" srcOrd="15" destOrd="0" presId="urn:microsoft.com/office/officeart/2005/8/layout/cycle1"/>
    <dgm:cxn modelId="{80243049-B0BF-447C-A670-B1C52C5EB292}" type="presParOf" srcId="{8C13A8CA-0A83-4B7B-B7DF-60DB5EC09E5D}" destId="{C0D16CD8-476A-42BE-B811-BF4333CD203B}" srcOrd="16" destOrd="0" presId="urn:microsoft.com/office/officeart/2005/8/layout/cycle1"/>
    <dgm:cxn modelId="{12CA6803-D7FF-4513-9C87-45C16FF0619F}" type="presParOf" srcId="{8C13A8CA-0A83-4B7B-B7DF-60DB5EC09E5D}" destId="{2E484CC7-2E3E-4BCA-B1D7-71C87F189D0A}" srcOrd="17" destOrd="0" presId="urn:microsoft.com/office/officeart/2005/8/layout/cycle1"/>
    <dgm:cxn modelId="{639E4C38-B606-46C1-B463-27979DD86167}" type="presParOf" srcId="{8C13A8CA-0A83-4B7B-B7DF-60DB5EC09E5D}" destId="{649944F8-FD5A-4152-A41C-A36B3CD0F278}" srcOrd="18" destOrd="0" presId="urn:microsoft.com/office/officeart/2005/8/layout/cycle1"/>
    <dgm:cxn modelId="{CCAD7B14-7F80-4765-9DFE-6640663EDBA4}" type="presParOf" srcId="{8C13A8CA-0A83-4B7B-B7DF-60DB5EC09E5D}" destId="{5B5F83F2-1A99-440A-997E-AC327B1D18FB}" srcOrd="19" destOrd="0" presId="urn:microsoft.com/office/officeart/2005/8/layout/cycle1"/>
    <dgm:cxn modelId="{3B78BC08-3072-4211-981E-7686E4D8A1A4}" type="presParOf" srcId="{8C13A8CA-0A83-4B7B-B7DF-60DB5EC09E5D}" destId="{763C6BAC-9B26-4064-9B72-E59A76AB4560}"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3DA0E-3FE3-42E8-8D83-A9C50871DC59}">
      <dsp:nvSpPr>
        <dsp:cNvPr id="0" name=""/>
        <dsp:cNvSpPr/>
      </dsp:nvSpPr>
      <dsp:spPr>
        <a:xfrm>
          <a:off x="2747176" y="1767"/>
          <a:ext cx="694546" cy="69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u-HU" sz="800" b="1" kern="1200" dirty="0" err="1"/>
            <a:t>Dormant</a:t>
          </a:r>
          <a:r>
            <a:rPr lang="hu-HU" sz="800" b="1" kern="1200" dirty="0"/>
            <a:t> market </a:t>
          </a:r>
          <a:r>
            <a:rPr lang="hu-HU" sz="800" b="1" kern="1200" dirty="0" err="1"/>
            <a:t>with</a:t>
          </a:r>
          <a:r>
            <a:rPr lang="hu-HU" sz="800" b="1" kern="1200" dirty="0"/>
            <a:t> </a:t>
          </a:r>
          <a:r>
            <a:rPr lang="hu-HU" sz="800" b="1" kern="1200" dirty="0" err="1"/>
            <a:t>poor</a:t>
          </a:r>
          <a:r>
            <a:rPr lang="hu-HU" sz="800" b="1" kern="1200" dirty="0"/>
            <a:t> </a:t>
          </a:r>
          <a:r>
            <a:rPr lang="hu-HU" sz="800" b="1" kern="1200" dirty="0" err="1"/>
            <a:t>liquidity</a:t>
          </a:r>
          <a:r>
            <a:rPr lang="hu-HU" sz="800" b="1" kern="1200" dirty="0"/>
            <a:t> and non-</a:t>
          </a:r>
          <a:r>
            <a:rPr lang="hu-HU" sz="800" b="1" kern="1200" dirty="0" err="1"/>
            <a:t>existent</a:t>
          </a:r>
          <a:r>
            <a:rPr lang="hu-HU" sz="800" b="1" kern="1200" dirty="0"/>
            <a:t> IPO market</a:t>
          </a:r>
          <a:endParaRPr lang="en-US" sz="800" b="1" kern="1200" dirty="0"/>
        </a:p>
      </dsp:txBody>
      <dsp:txXfrm>
        <a:off x="2747176" y="1767"/>
        <a:ext cx="694546" cy="694546"/>
      </dsp:txXfrm>
    </dsp:sp>
    <dsp:sp modelId="{50660487-4813-43F4-97BA-015C37E94689}">
      <dsp:nvSpPr>
        <dsp:cNvPr id="0" name=""/>
        <dsp:cNvSpPr/>
      </dsp:nvSpPr>
      <dsp:spPr>
        <a:xfrm>
          <a:off x="573856" y="38366"/>
          <a:ext cx="3604552" cy="3604552"/>
        </a:xfrm>
        <a:prstGeom prst="circularArrow">
          <a:avLst>
            <a:gd name="adj1" fmla="val 3757"/>
            <a:gd name="adj2" fmla="val 234407"/>
            <a:gd name="adj3" fmla="val 19828839"/>
            <a:gd name="adj4" fmla="val 18603856"/>
            <a:gd name="adj5" fmla="val 43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035334-BAEB-4774-A26C-D428ECFDCFEF}">
      <dsp:nvSpPr>
        <dsp:cNvPr id="0" name=""/>
        <dsp:cNvSpPr/>
      </dsp:nvSpPr>
      <dsp:spPr>
        <a:xfrm>
          <a:off x="3544413" y="1124974"/>
          <a:ext cx="891527" cy="69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u-HU" sz="800" b="1" kern="1200" dirty="0"/>
            <a:t>No business </a:t>
          </a:r>
          <a:r>
            <a:rPr lang="hu-HU" sz="800" b="1" kern="1200" dirty="0" err="1"/>
            <a:t>case</a:t>
          </a:r>
          <a:r>
            <a:rPr lang="hu-HU" sz="800" b="1" kern="1200" dirty="0"/>
            <a:t> </a:t>
          </a:r>
          <a:r>
            <a:rPr lang="hu-HU" sz="800" b="1" kern="1200" dirty="0" err="1"/>
            <a:t>for</a:t>
          </a:r>
          <a:r>
            <a:rPr lang="hu-HU" sz="800" b="1" kern="1200" dirty="0"/>
            <a:t> </a:t>
          </a:r>
          <a:r>
            <a:rPr lang="hu-HU" sz="800" b="1" kern="1200" dirty="0" err="1"/>
            <a:t>investment</a:t>
          </a:r>
          <a:r>
            <a:rPr lang="hu-HU" sz="800" b="1" kern="1200" dirty="0"/>
            <a:t> </a:t>
          </a:r>
          <a:r>
            <a:rPr lang="hu-HU" sz="800" b="1" kern="1200" dirty="0" err="1"/>
            <a:t>service</a:t>
          </a:r>
          <a:r>
            <a:rPr lang="hu-HU" sz="800" b="1" kern="1200" dirty="0"/>
            <a:t> </a:t>
          </a:r>
          <a:r>
            <a:rPr lang="hu-HU" sz="800" b="1" kern="1200" dirty="0" err="1"/>
            <a:t>providers</a:t>
          </a:r>
          <a:r>
            <a:rPr lang="hu-HU" sz="800" b="1" kern="1200" dirty="0"/>
            <a:t>, </a:t>
          </a:r>
          <a:r>
            <a:rPr lang="hu-HU" sz="800" b="1" kern="1200" dirty="0" err="1"/>
            <a:t>consolidation</a:t>
          </a:r>
          <a:r>
            <a:rPr lang="hu-HU" sz="800" b="1" kern="1200" dirty="0"/>
            <a:t> and </a:t>
          </a:r>
          <a:r>
            <a:rPr lang="hu-HU" sz="800" b="1" kern="1200" dirty="0" err="1"/>
            <a:t>disappearance</a:t>
          </a:r>
          <a:r>
            <a:rPr lang="hu-HU" sz="800" b="1" kern="1200" dirty="0"/>
            <a:t> of </a:t>
          </a:r>
          <a:r>
            <a:rPr lang="hu-HU" sz="800" b="1" kern="1200" dirty="0" err="1"/>
            <a:t>independent</a:t>
          </a:r>
          <a:r>
            <a:rPr lang="hu-HU" sz="800" b="1" kern="1200" dirty="0"/>
            <a:t> </a:t>
          </a:r>
          <a:r>
            <a:rPr lang="hu-HU" sz="800" b="1" kern="1200" dirty="0" err="1"/>
            <a:t>ISPs</a:t>
          </a:r>
          <a:endParaRPr lang="en-US" sz="800" b="1" kern="1200" dirty="0"/>
        </a:p>
      </dsp:txBody>
      <dsp:txXfrm>
        <a:off x="3544413" y="1124974"/>
        <a:ext cx="891527" cy="694546"/>
      </dsp:txXfrm>
    </dsp:sp>
    <dsp:sp modelId="{A7614412-7CFB-4F14-957F-8A00BE42E3AF}">
      <dsp:nvSpPr>
        <dsp:cNvPr id="0" name=""/>
        <dsp:cNvSpPr/>
      </dsp:nvSpPr>
      <dsp:spPr>
        <a:xfrm>
          <a:off x="574090" y="52204"/>
          <a:ext cx="3604552" cy="3604552"/>
        </a:xfrm>
        <a:prstGeom prst="circularArrow">
          <a:avLst>
            <a:gd name="adj1" fmla="val 3757"/>
            <a:gd name="adj2" fmla="val 234407"/>
            <a:gd name="adj3" fmla="val 1220404"/>
            <a:gd name="adj4" fmla="val 21527402"/>
            <a:gd name="adj5" fmla="val 43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7FCC5FD-8A7D-4556-9A7F-AF33BB8E118E}">
      <dsp:nvSpPr>
        <dsp:cNvPr id="0" name=""/>
        <dsp:cNvSpPr/>
      </dsp:nvSpPr>
      <dsp:spPr>
        <a:xfrm>
          <a:off x="3266865" y="2534363"/>
          <a:ext cx="808438" cy="69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u-HU" sz="800" b="1" kern="1200" dirty="0" err="1"/>
            <a:t>Insufficient</a:t>
          </a:r>
          <a:r>
            <a:rPr lang="hu-HU" sz="800" b="1" kern="1200" dirty="0"/>
            <a:t> </a:t>
          </a:r>
          <a:r>
            <a:rPr lang="hu-HU" sz="800" b="1" kern="1200" dirty="0" err="1"/>
            <a:t>or</a:t>
          </a:r>
          <a:r>
            <a:rPr lang="hu-HU" sz="800" b="1" kern="1200" dirty="0"/>
            <a:t> non-</a:t>
          </a:r>
          <a:r>
            <a:rPr lang="hu-HU" sz="800" b="1" kern="1200" dirty="0" err="1"/>
            <a:t>existent</a:t>
          </a:r>
          <a:r>
            <a:rPr lang="hu-HU" sz="800" b="1" kern="1200" dirty="0"/>
            <a:t> </a:t>
          </a:r>
          <a:r>
            <a:rPr lang="hu-HU" sz="800" b="1" kern="1200" dirty="0" err="1"/>
            <a:t>sales</a:t>
          </a:r>
          <a:r>
            <a:rPr lang="hu-HU" sz="800" b="1" kern="1200" dirty="0"/>
            <a:t> </a:t>
          </a:r>
          <a:r>
            <a:rPr lang="hu-HU" sz="800" b="1" kern="1200" dirty="0" err="1"/>
            <a:t>force</a:t>
          </a:r>
          <a:r>
            <a:rPr lang="hu-HU" sz="800" b="1" kern="1200" dirty="0"/>
            <a:t> </a:t>
          </a:r>
          <a:r>
            <a:rPr lang="hu-HU" sz="800" b="1" kern="1200" dirty="0" err="1"/>
            <a:t>towards</a:t>
          </a:r>
          <a:r>
            <a:rPr lang="hu-HU" sz="800" b="1" kern="1200" dirty="0"/>
            <a:t> </a:t>
          </a:r>
          <a:r>
            <a:rPr lang="hu-HU" sz="800" b="1" kern="1200" dirty="0" err="1"/>
            <a:t>issuers</a:t>
          </a:r>
          <a:r>
            <a:rPr lang="hu-HU" sz="800" b="1" kern="1200" dirty="0"/>
            <a:t>, non-</a:t>
          </a:r>
          <a:r>
            <a:rPr lang="hu-HU" sz="800" b="1" kern="1200" dirty="0" err="1"/>
            <a:t>existent</a:t>
          </a:r>
          <a:r>
            <a:rPr lang="hu-HU" sz="800" b="1" kern="1200" dirty="0"/>
            <a:t> </a:t>
          </a:r>
          <a:r>
            <a:rPr lang="hu-HU" sz="800" b="1" kern="1200" dirty="0" err="1"/>
            <a:t>service</a:t>
          </a:r>
          <a:r>
            <a:rPr lang="hu-HU" sz="800" b="1" kern="1200" dirty="0"/>
            <a:t> </a:t>
          </a:r>
          <a:r>
            <a:rPr lang="hu-HU" sz="800" b="1" kern="1200" dirty="0" err="1"/>
            <a:t>package</a:t>
          </a:r>
          <a:endParaRPr lang="en-US" sz="800" b="1" kern="1200" dirty="0"/>
        </a:p>
      </dsp:txBody>
      <dsp:txXfrm>
        <a:off x="3266865" y="2534363"/>
        <a:ext cx="808438" cy="694546"/>
      </dsp:txXfrm>
    </dsp:sp>
    <dsp:sp modelId="{28EC11A5-EEDE-4024-9D14-4A79655679E1}">
      <dsp:nvSpPr>
        <dsp:cNvPr id="0" name=""/>
        <dsp:cNvSpPr/>
      </dsp:nvSpPr>
      <dsp:spPr>
        <a:xfrm>
          <a:off x="589915" y="35004"/>
          <a:ext cx="3604552" cy="3604552"/>
        </a:xfrm>
        <a:prstGeom prst="circularArrow">
          <a:avLst>
            <a:gd name="adj1" fmla="val 3757"/>
            <a:gd name="adj2" fmla="val 234407"/>
            <a:gd name="adj3" fmla="val 4473156"/>
            <a:gd name="adj4" fmla="val 3432103"/>
            <a:gd name="adj5" fmla="val 43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0D9E2B-784A-41C5-82AC-B710AEE6F956}">
      <dsp:nvSpPr>
        <dsp:cNvPr id="0" name=""/>
        <dsp:cNvSpPr/>
      </dsp:nvSpPr>
      <dsp:spPr>
        <a:xfrm>
          <a:off x="2028859" y="3148922"/>
          <a:ext cx="694546" cy="69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u-HU" sz="800" b="1" kern="1200" dirty="0"/>
            <a:t>Capital market </a:t>
          </a:r>
          <a:r>
            <a:rPr lang="hu-HU" sz="800" b="1" kern="1200" dirty="0" err="1"/>
            <a:t>funding</a:t>
          </a:r>
          <a:r>
            <a:rPr lang="hu-HU" sz="800" b="1" kern="1200" dirty="0"/>
            <a:t> is </a:t>
          </a:r>
          <a:r>
            <a:rPr lang="hu-HU" sz="800" b="1" kern="1200" dirty="0" err="1"/>
            <a:t>not</a:t>
          </a:r>
          <a:r>
            <a:rPr lang="hu-HU" sz="800" b="1" kern="1200" dirty="0"/>
            <a:t> </a:t>
          </a:r>
          <a:r>
            <a:rPr lang="hu-HU" sz="800" b="1" kern="1200" dirty="0" err="1"/>
            <a:t>even</a:t>
          </a:r>
          <a:r>
            <a:rPr lang="hu-HU" sz="800" b="1" kern="1200" dirty="0"/>
            <a:t> a </a:t>
          </a:r>
          <a:r>
            <a:rPr lang="hu-HU" sz="800" b="1" kern="1200" dirty="0" err="1"/>
            <a:t>theoretical</a:t>
          </a:r>
          <a:r>
            <a:rPr lang="hu-HU" sz="800" b="1" kern="1200" dirty="0"/>
            <a:t> </a:t>
          </a:r>
          <a:r>
            <a:rPr lang="hu-HU" sz="800" b="1" kern="1200" dirty="0" err="1"/>
            <a:t>alternative</a:t>
          </a:r>
          <a:r>
            <a:rPr lang="hu-HU" sz="800" b="1" kern="1200" dirty="0"/>
            <a:t> </a:t>
          </a:r>
          <a:r>
            <a:rPr lang="hu-HU" sz="800" b="1" kern="1200" dirty="0" err="1"/>
            <a:t>for</a:t>
          </a:r>
          <a:r>
            <a:rPr lang="hu-HU" sz="800" b="1" kern="1200" dirty="0"/>
            <a:t> </a:t>
          </a:r>
          <a:r>
            <a:rPr lang="hu-HU" sz="800" b="1" kern="1200" dirty="0" err="1"/>
            <a:t>companies</a:t>
          </a:r>
          <a:endParaRPr lang="en-US" sz="800" b="1" kern="1200" dirty="0"/>
        </a:p>
      </dsp:txBody>
      <dsp:txXfrm>
        <a:off x="2028859" y="3148922"/>
        <a:ext cx="694546" cy="694546"/>
      </dsp:txXfrm>
    </dsp:sp>
    <dsp:sp modelId="{E5E1C1D7-01EE-4B80-BFAA-58389E5B8F19}">
      <dsp:nvSpPr>
        <dsp:cNvPr id="0" name=""/>
        <dsp:cNvSpPr/>
      </dsp:nvSpPr>
      <dsp:spPr>
        <a:xfrm>
          <a:off x="573856" y="38366"/>
          <a:ext cx="3604552" cy="3604552"/>
        </a:xfrm>
        <a:prstGeom prst="circularArrow">
          <a:avLst>
            <a:gd name="adj1" fmla="val 3757"/>
            <a:gd name="adj2" fmla="val 234407"/>
            <a:gd name="adj3" fmla="val 7259270"/>
            <a:gd name="adj4" fmla="val 6126507"/>
            <a:gd name="adj5" fmla="val 43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B46D54-9D0C-40C9-A656-569AAC5E33EF}">
      <dsp:nvSpPr>
        <dsp:cNvPr id="0" name=""/>
        <dsp:cNvSpPr/>
      </dsp:nvSpPr>
      <dsp:spPr>
        <a:xfrm>
          <a:off x="734495" y="2525589"/>
          <a:ext cx="694546" cy="69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u-HU" sz="800" b="1" kern="1200" dirty="0"/>
            <a:t>No </a:t>
          </a:r>
          <a:r>
            <a:rPr lang="hu-HU" sz="800" b="1" kern="1200" dirty="0" err="1"/>
            <a:t>trust</a:t>
          </a:r>
          <a:r>
            <a:rPr lang="hu-HU" sz="800" b="1" kern="1200" dirty="0"/>
            <a:t> </a:t>
          </a:r>
          <a:r>
            <a:rPr lang="hu-HU" sz="800" b="1" kern="1200" dirty="0" err="1"/>
            <a:t>towards</a:t>
          </a:r>
          <a:r>
            <a:rPr lang="hu-HU" sz="800" b="1" kern="1200" dirty="0"/>
            <a:t> </a:t>
          </a:r>
          <a:r>
            <a:rPr lang="hu-HU" sz="800" b="1" kern="1200" dirty="0" err="1"/>
            <a:t>the</a:t>
          </a:r>
          <a:r>
            <a:rPr lang="hu-HU" sz="800" b="1" kern="1200" dirty="0"/>
            <a:t> local </a:t>
          </a:r>
          <a:r>
            <a:rPr lang="hu-HU" sz="800" b="1" kern="1200" dirty="0" err="1"/>
            <a:t>capital</a:t>
          </a:r>
          <a:r>
            <a:rPr lang="hu-HU" sz="800" b="1" kern="1200" dirty="0"/>
            <a:t> market</a:t>
          </a:r>
          <a:endParaRPr lang="en-US" sz="800" b="1" kern="1200" dirty="0"/>
        </a:p>
      </dsp:txBody>
      <dsp:txXfrm>
        <a:off x="734495" y="2525589"/>
        <a:ext cx="694546" cy="694546"/>
      </dsp:txXfrm>
    </dsp:sp>
    <dsp:sp modelId="{648937E8-7254-4A5A-A357-5E24716AE33E}">
      <dsp:nvSpPr>
        <dsp:cNvPr id="0" name=""/>
        <dsp:cNvSpPr/>
      </dsp:nvSpPr>
      <dsp:spPr>
        <a:xfrm>
          <a:off x="573856" y="38366"/>
          <a:ext cx="3604552" cy="3604552"/>
        </a:xfrm>
        <a:prstGeom prst="circularArrow">
          <a:avLst>
            <a:gd name="adj1" fmla="val 3757"/>
            <a:gd name="adj2" fmla="val 234407"/>
            <a:gd name="adj3" fmla="val 10609454"/>
            <a:gd name="adj4" fmla="val 9333649"/>
            <a:gd name="adj5" fmla="val 43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D16CD8-476A-42BE-B811-BF4333CD203B}">
      <dsp:nvSpPr>
        <dsp:cNvPr id="0" name=""/>
        <dsp:cNvSpPr/>
      </dsp:nvSpPr>
      <dsp:spPr>
        <a:xfrm>
          <a:off x="321355" y="1124974"/>
          <a:ext cx="881463" cy="69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u-HU" sz="800" b="1" kern="1200" dirty="0" err="1"/>
            <a:t>Without</a:t>
          </a:r>
          <a:r>
            <a:rPr lang="hu-HU" sz="800" b="1" kern="1200" dirty="0"/>
            <a:t> </a:t>
          </a:r>
          <a:r>
            <a:rPr lang="hu-HU" sz="800" b="1" kern="1200" dirty="0" err="1"/>
            <a:t>supply</a:t>
          </a:r>
          <a:r>
            <a:rPr lang="hu-HU" sz="800" b="1" kern="1200" dirty="0"/>
            <a:t> </a:t>
          </a:r>
          <a:r>
            <a:rPr lang="hu-HU" sz="800" b="1" kern="1200" dirty="0" err="1"/>
            <a:t>the</a:t>
          </a:r>
          <a:r>
            <a:rPr lang="hu-HU" sz="800" b="1" kern="1200" dirty="0"/>
            <a:t> local </a:t>
          </a:r>
          <a:r>
            <a:rPr lang="hu-HU" sz="800" b="1" kern="1200" dirty="0" err="1"/>
            <a:t>investor</a:t>
          </a:r>
          <a:r>
            <a:rPr lang="hu-HU" sz="800" b="1" kern="1200" dirty="0"/>
            <a:t> </a:t>
          </a:r>
          <a:r>
            <a:rPr lang="hu-HU" sz="800" b="1" kern="1200" dirty="0" err="1"/>
            <a:t>base</a:t>
          </a:r>
          <a:r>
            <a:rPr lang="hu-HU" sz="800" b="1" kern="1200" dirty="0"/>
            <a:t> </a:t>
          </a:r>
          <a:r>
            <a:rPr lang="hu-HU" sz="800" b="1" kern="1200" dirty="0" err="1"/>
            <a:t>turns</a:t>
          </a:r>
          <a:r>
            <a:rPr lang="hu-HU" sz="800" b="1" kern="1200" dirty="0"/>
            <a:t> </a:t>
          </a:r>
          <a:r>
            <a:rPr lang="hu-HU" sz="800" b="1" kern="1200" dirty="0" err="1"/>
            <a:t>towards</a:t>
          </a:r>
          <a:r>
            <a:rPr lang="hu-HU" sz="800" b="1" kern="1200" dirty="0"/>
            <a:t> </a:t>
          </a:r>
          <a:r>
            <a:rPr lang="hu-HU" sz="800" b="1" kern="1200" dirty="0" err="1"/>
            <a:t>cross</a:t>
          </a:r>
          <a:r>
            <a:rPr lang="hu-HU" sz="800" b="1" kern="1200" dirty="0"/>
            <a:t> </a:t>
          </a:r>
          <a:r>
            <a:rPr lang="hu-HU" sz="800" b="1" kern="1200" dirty="0" err="1"/>
            <a:t>border</a:t>
          </a:r>
          <a:r>
            <a:rPr lang="hu-HU" sz="800" b="1" kern="1200" dirty="0"/>
            <a:t> </a:t>
          </a:r>
          <a:r>
            <a:rPr lang="hu-HU" sz="800" b="1" kern="1200" dirty="0" err="1"/>
            <a:t>trading</a:t>
          </a:r>
          <a:r>
            <a:rPr lang="hu-HU" sz="800" b="1" kern="1200" dirty="0"/>
            <a:t> </a:t>
          </a:r>
          <a:endParaRPr lang="en-US" sz="800" b="1" kern="1200" dirty="0"/>
        </a:p>
      </dsp:txBody>
      <dsp:txXfrm>
        <a:off x="321355" y="1124974"/>
        <a:ext cx="881463" cy="694546"/>
      </dsp:txXfrm>
    </dsp:sp>
    <dsp:sp modelId="{2E484CC7-2E3E-4BCA-B1D7-71C87F189D0A}">
      <dsp:nvSpPr>
        <dsp:cNvPr id="0" name=""/>
        <dsp:cNvSpPr/>
      </dsp:nvSpPr>
      <dsp:spPr>
        <a:xfrm>
          <a:off x="583274" y="18378"/>
          <a:ext cx="3604552" cy="3604552"/>
        </a:xfrm>
        <a:prstGeom prst="circularArrow">
          <a:avLst>
            <a:gd name="adj1" fmla="val 3757"/>
            <a:gd name="adj2" fmla="val 234407"/>
            <a:gd name="adj3" fmla="val 13174501"/>
            <a:gd name="adj4" fmla="val 12290872"/>
            <a:gd name="adj5" fmla="val 43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5F83F2-1A99-440A-997E-AC327B1D18FB}">
      <dsp:nvSpPr>
        <dsp:cNvPr id="0" name=""/>
        <dsp:cNvSpPr/>
      </dsp:nvSpPr>
      <dsp:spPr>
        <a:xfrm>
          <a:off x="1184293" y="1768"/>
          <a:ext cx="914822" cy="694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u-HU" sz="800" b="1" kern="1200" dirty="0"/>
            <a:t>The local </a:t>
          </a:r>
          <a:r>
            <a:rPr lang="hu-HU" sz="800" b="1" kern="1200" dirty="0" err="1"/>
            <a:t>institutional</a:t>
          </a:r>
          <a:r>
            <a:rPr lang="hu-HU" sz="800" b="1" kern="1200" dirty="0"/>
            <a:t> </a:t>
          </a:r>
          <a:r>
            <a:rPr lang="hu-HU" sz="800" b="1" kern="1200" dirty="0" err="1"/>
            <a:t>investor</a:t>
          </a:r>
          <a:r>
            <a:rPr lang="hu-HU" sz="800" b="1" kern="1200" dirty="0"/>
            <a:t> </a:t>
          </a:r>
          <a:r>
            <a:rPr lang="hu-HU" sz="800" b="1" kern="1200" dirty="0" err="1"/>
            <a:t>base</a:t>
          </a:r>
          <a:r>
            <a:rPr lang="hu-HU" sz="800" b="1" kern="1200" dirty="0"/>
            <a:t> has no </a:t>
          </a:r>
          <a:r>
            <a:rPr lang="hu-HU" sz="800" b="1" kern="1200" dirty="0" err="1"/>
            <a:t>chance</a:t>
          </a:r>
          <a:r>
            <a:rPr lang="hu-HU" sz="800" b="1" kern="1200" dirty="0"/>
            <a:t> </a:t>
          </a:r>
          <a:r>
            <a:rPr lang="hu-HU" sz="800" b="1" kern="1200" dirty="0" err="1"/>
            <a:t>to</a:t>
          </a:r>
          <a:r>
            <a:rPr lang="hu-HU" sz="800" b="1" kern="1200" dirty="0"/>
            <a:t> </a:t>
          </a:r>
          <a:r>
            <a:rPr lang="hu-HU" sz="800" b="1" kern="1200" dirty="0" err="1"/>
            <a:t>strengthen</a:t>
          </a:r>
          <a:r>
            <a:rPr lang="hu-HU" sz="800" b="1" kern="1200" dirty="0"/>
            <a:t> in </a:t>
          </a:r>
          <a:r>
            <a:rPr lang="hu-HU" sz="800" b="1" kern="1200" dirty="0" err="1"/>
            <a:t>competition</a:t>
          </a:r>
          <a:r>
            <a:rPr lang="hu-HU" sz="800" b="1" kern="1200" dirty="0"/>
            <a:t> </a:t>
          </a:r>
          <a:r>
            <a:rPr lang="hu-HU" sz="800" b="1" kern="1200" dirty="0" err="1"/>
            <a:t>with</a:t>
          </a:r>
          <a:r>
            <a:rPr lang="hu-HU" sz="800" b="1" kern="1200" dirty="0"/>
            <a:t> </a:t>
          </a:r>
          <a:r>
            <a:rPr lang="hu-HU" sz="800" b="1" kern="1200" dirty="0" err="1"/>
            <a:t>international</a:t>
          </a:r>
          <a:r>
            <a:rPr lang="hu-HU" sz="800" b="1" kern="1200" dirty="0"/>
            <a:t> </a:t>
          </a:r>
          <a:r>
            <a:rPr lang="hu-HU" sz="800" b="1" kern="1200" dirty="0" err="1"/>
            <a:t>players</a:t>
          </a:r>
          <a:endParaRPr lang="en-US" sz="800" b="1" kern="1200" dirty="0"/>
        </a:p>
      </dsp:txBody>
      <dsp:txXfrm>
        <a:off x="1184293" y="1768"/>
        <a:ext cx="914822" cy="694546"/>
      </dsp:txXfrm>
    </dsp:sp>
    <dsp:sp modelId="{763C6BAC-9B26-4064-9B72-E59A76AB4560}">
      <dsp:nvSpPr>
        <dsp:cNvPr id="0" name=""/>
        <dsp:cNvSpPr/>
      </dsp:nvSpPr>
      <dsp:spPr>
        <a:xfrm>
          <a:off x="555969" y="34148"/>
          <a:ext cx="3604552" cy="3604552"/>
        </a:xfrm>
        <a:prstGeom prst="circularArrow">
          <a:avLst>
            <a:gd name="adj1" fmla="val 3757"/>
            <a:gd name="adj2" fmla="val 234407"/>
            <a:gd name="adj3" fmla="val 16780825"/>
            <a:gd name="adj4" fmla="val 15659696"/>
            <a:gd name="adj5" fmla="val 43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6797675"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9429750"/>
            <a:ext cx="6797675"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6797675"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679451" y="4716464"/>
            <a:ext cx="5438775" cy="4467225"/>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6" name="Rectangle 6"/>
          <p:cNvSpPr>
            <a:spLocks noGrp="1" noChangeArrowheads="1"/>
          </p:cNvSpPr>
          <p:nvPr>
            <p:ph type="ftr" sz="quarter" idx="4"/>
          </p:nvPr>
        </p:nvSpPr>
        <p:spPr bwMode="auto">
          <a:xfrm>
            <a:off x="0" y="9429750"/>
            <a:ext cx="6797675"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a:xfrm>
            <a:off x="0" y="0"/>
            <a:ext cx="6797675" cy="496888"/>
          </a:xfrm>
        </p:spPr>
        <p:txBody>
          <a:bodyPr/>
          <a:lstStyle/>
          <a:p>
            <a:pPr>
              <a:defRPr/>
            </a:pPr>
            <a:endParaRPr lang="en-US" dirty="0"/>
          </a:p>
        </p:txBody>
      </p:sp>
      <p:sp>
        <p:nvSpPr>
          <p:cNvPr id="5" name="Footer Placeholder 4" hidden="1"/>
          <p:cNvSpPr>
            <a:spLocks noGrp="1"/>
          </p:cNvSpPr>
          <p:nvPr>
            <p:ph type="ftr" sz="quarter" idx="11"/>
          </p:nvPr>
        </p:nvSpPr>
        <p:spPr>
          <a:xfrm>
            <a:off x="0" y="9429750"/>
            <a:ext cx="6797675" cy="496888"/>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193325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2</a:t>
            </a:fld>
            <a:endParaRPr lang="en-GB" dirty="0"/>
          </a:p>
        </p:txBody>
      </p:sp>
    </p:spTree>
    <p:extLst>
      <p:ext uri="{BB962C8B-B14F-4D97-AF65-F5344CB8AC3E}">
        <p14:creationId xmlns:p14="http://schemas.microsoft.com/office/powerpoint/2010/main" val="210962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dirty="0"/>
          </a:p>
        </p:txBody>
      </p:sp>
    </p:spTree>
    <p:extLst>
      <p:ext uri="{BB962C8B-B14F-4D97-AF65-F5344CB8AC3E}">
        <p14:creationId xmlns:p14="http://schemas.microsoft.com/office/powerpoint/2010/main" val="331814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4</a:t>
            </a:fld>
            <a:endParaRPr lang="en-GB" dirty="0"/>
          </a:p>
        </p:txBody>
      </p:sp>
    </p:spTree>
    <p:extLst>
      <p:ext uri="{BB962C8B-B14F-4D97-AF65-F5344CB8AC3E}">
        <p14:creationId xmlns:p14="http://schemas.microsoft.com/office/powerpoint/2010/main" val="375845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baseline="0" dirty="0"/>
          </a:p>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5</a:t>
            </a:fld>
            <a:endParaRPr lang="en-GB" dirty="0"/>
          </a:p>
        </p:txBody>
      </p:sp>
    </p:spTree>
    <p:extLst>
      <p:ext uri="{BB962C8B-B14F-4D97-AF65-F5344CB8AC3E}">
        <p14:creationId xmlns:p14="http://schemas.microsoft.com/office/powerpoint/2010/main" val="283760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6</a:t>
            </a:fld>
            <a:endParaRPr lang="en-GB" dirty="0"/>
          </a:p>
        </p:txBody>
      </p:sp>
    </p:spTree>
    <p:extLst>
      <p:ext uri="{BB962C8B-B14F-4D97-AF65-F5344CB8AC3E}">
        <p14:creationId xmlns:p14="http://schemas.microsoft.com/office/powerpoint/2010/main" val="21747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7</a:t>
            </a:fld>
            <a:endParaRPr lang="en-GB" dirty="0"/>
          </a:p>
        </p:txBody>
      </p:sp>
    </p:spTree>
    <p:extLst>
      <p:ext uri="{BB962C8B-B14F-4D97-AF65-F5344CB8AC3E}">
        <p14:creationId xmlns:p14="http://schemas.microsoft.com/office/powerpoint/2010/main" val="3414023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8</a:t>
            </a:fld>
            <a:endParaRPr lang="en-GB" dirty="0"/>
          </a:p>
        </p:txBody>
      </p:sp>
    </p:spTree>
    <p:extLst>
      <p:ext uri="{BB962C8B-B14F-4D97-AF65-F5344CB8AC3E}">
        <p14:creationId xmlns:p14="http://schemas.microsoft.com/office/powerpoint/2010/main" val="263360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22 September, 2022</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89003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22 September, 2022</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70488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55110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16831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22 September, 2022</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Tree>
    <p:extLst>
      <p:ext uri="{BB962C8B-B14F-4D97-AF65-F5344CB8AC3E}">
        <p14:creationId xmlns:p14="http://schemas.microsoft.com/office/powerpoint/2010/main" val="360660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22 September, 2022</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62794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22 September, 2022</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a:t>Click icon to add object</a:t>
            </a:r>
          </a:p>
        </p:txBody>
      </p:sp>
    </p:spTree>
    <p:extLst>
      <p:ext uri="{BB962C8B-B14F-4D97-AF65-F5344CB8AC3E}">
        <p14:creationId xmlns:p14="http://schemas.microsoft.com/office/powerpoint/2010/main" val="31007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22 September, 2022</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Tree>
    <p:extLst>
      <p:ext uri="{BB962C8B-B14F-4D97-AF65-F5344CB8AC3E}">
        <p14:creationId xmlns:p14="http://schemas.microsoft.com/office/powerpoint/2010/main" val="337093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22 September, 2022</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573622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22 September, 2022</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29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a:t>Click icon to add picture</a:t>
            </a:r>
            <a:endParaRPr lang="en-GB" noProof="0" dirty="0"/>
          </a:p>
        </p:txBody>
      </p:sp>
      <p:pic>
        <p:nvPicPr>
          <p:cNvPr id="7" name="Picture 6" descr="inverted commas closed.png"/>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8945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9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22 September, 2022</a:t>
            </a:fld>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22 September, 2022</a:t>
            </a:fld>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4116465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3522794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49936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46864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415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22 September, 2022</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33553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89258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22 September, 2022</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09894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22 September, 2022</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605490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22 September, 2022</a:t>
            </a:fld>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22 September, 2022</a:t>
            </a:fld>
            <a:endParaRPr lang="en-GB" dirty="0"/>
          </a:p>
        </p:txBody>
      </p:sp>
      <p:sp>
        <p:nvSpPr>
          <p:cNvPr id="102"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22 September, 2022</a:t>
            </a:fld>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22 September, 2022</a:t>
            </a:fld>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22 September, 2022</a:t>
            </a:fld>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22 September, 2022</a:t>
            </a:fld>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22 September, 2022</a:t>
            </a:fld>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22 September, 2022</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9726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22 September, 2022</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22 September, 2022</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80058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22 September, 2022</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22 September, 2022</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22 September, 2022</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22 September, 2022</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22 September, 2022</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22 September, 2022</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22 September, 2022</a:t>
            </a:fld>
            <a:endParaRPr lang="en-GB" dirty="0"/>
          </a:p>
        </p:txBody>
      </p:sp>
      <p:sp>
        <p:nvSpPr>
          <p:cNvPr id="98"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704693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Older brand</a:t>
            </a:r>
            <a:br>
              <a:rPr lang="en-US" sz="7000" baseline="0" dirty="0">
                <a:latin typeface="Franklin Gothic Book"/>
              </a:rPr>
            </a:br>
            <a:r>
              <a:rPr lang="en-US" sz="7000" baseline="0" dirty="0">
                <a:latin typeface="Franklin Gothic Book"/>
              </a:rPr>
              <a:t>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8885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5370167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7723551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a:t>Click icon to add chart</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7708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537878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en-US" noProof="0"/>
              <a:t>Click icon to add picture</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680443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22 September, 2022</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Title and section</a:t>
            </a:r>
            <a:br>
              <a:rPr lang="en-US" sz="7000" dirty="0">
                <a:latin typeface="Franklin Gothic Book"/>
              </a:rPr>
            </a:br>
            <a:r>
              <a:rPr lang="en-US" sz="7000" dirty="0">
                <a:latin typeface="Franklin Gothic Book"/>
              </a:rPr>
              <a:t>slides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041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627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17"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18"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1849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en-US"/>
              <a:t>Click to edit Master title style</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2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1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1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785404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61" name="Title 1"/>
          <p:cNvSpPr>
            <a:spLocks noGrp="1"/>
          </p:cNvSpPr>
          <p:nvPr>
            <p:ph type="title"/>
          </p:nvPr>
        </p:nvSpPr>
        <p:spPr>
          <a:xfrm>
            <a:off x="719134" y="0"/>
            <a:ext cx="6291266" cy="1079499"/>
          </a:xfrm>
        </p:spPr>
        <p:txBody>
          <a:bodyPr/>
          <a:lstStyle/>
          <a:p>
            <a:r>
              <a:rPr lang="en-US"/>
              <a:t>Click to edit Master title style</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58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pic>
        <p:nvPicPr>
          <p:cNvPr id="249" name="Picture 24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25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25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78659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324" name="Title 1"/>
          <p:cNvSpPr>
            <a:spLocks noGrp="1"/>
          </p:cNvSpPr>
          <p:nvPr>
            <p:ph type="title"/>
          </p:nvPr>
        </p:nvSpPr>
        <p:spPr>
          <a:xfrm>
            <a:off x="719134" y="0"/>
            <a:ext cx="6291266" cy="1079499"/>
          </a:xfrm>
        </p:spPr>
        <p:txBody>
          <a:bodyPr/>
          <a:lstStyle/>
          <a:p>
            <a:r>
              <a:rPr lang="en-US"/>
              <a:t>Click to edit Master title style</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0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7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8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8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96690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016543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77" name="Title 1"/>
          <p:cNvSpPr>
            <a:spLocks noGrp="1"/>
          </p:cNvSpPr>
          <p:nvPr>
            <p:ph type="title"/>
          </p:nvPr>
        </p:nvSpPr>
        <p:spPr>
          <a:xfrm>
            <a:off x="719134" y="0"/>
            <a:ext cx="6291266" cy="1079499"/>
          </a:xfrm>
        </p:spPr>
        <p:txBody>
          <a:bodyPr/>
          <a:lstStyle/>
          <a:p>
            <a:r>
              <a:rPr lang="en-US"/>
              <a:t>Click to edit Master title style</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4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74" name="Picture 7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6"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77"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2138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98" name="Title 1"/>
          <p:cNvSpPr>
            <a:spLocks noGrp="1"/>
          </p:cNvSpPr>
          <p:nvPr>
            <p:ph type="title"/>
          </p:nvPr>
        </p:nvSpPr>
        <p:spPr>
          <a:xfrm>
            <a:off x="719134" y="0"/>
            <a:ext cx="6291266" cy="1079499"/>
          </a:xfrm>
        </p:spPr>
        <p:txBody>
          <a:bodyPr/>
          <a:lstStyle/>
          <a:p>
            <a:r>
              <a:rPr lang="en-US"/>
              <a:t>Click to edit Master title style</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8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966788" y="1546225"/>
            <a:ext cx="3656012" cy="5092700"/>
          </a:xfrm>
        </p:spPr>
        <p:txBody>
          <a:bodyPr/>
          <a:lstStyle/>
          <a:p>
            <a:pPr lvl="0"/>
            <a:r>
              <a:rPr lang="en-US" noProof="0"/>
              <a:t>Click icon to add chart</a:t>
            </a:r>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22/09/2022</a:t>
            </a:fld>
            <a:endParaRPr lang="en-GB"/>
          </a:p>
        </p:txBody>
      </p:sp>
    </p:spTree>
    <p:extLst>
      <p:ext uri="{BB962C8B-B14F-4D97-AF65-F5344CB8AC3E}">
        <p14:creationId xmlns:p14="http://schemas.microsoft.com/office/powerpoint/2010/main" val="31674728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39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4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22 September, 2022</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02055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22 September, 2022</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55583906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5.xml"/><Relationship Id="rId1"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22 September, 2022</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57" r:id="rId22"/>
    <p:sldLayoutId id="2147483992" r:id="rId23"/>
    <p:sldLayoutId id="2147483823" r:id="rId24"/>
    <p:sldLayoutId id="2147483943" r:id="rId25"/>
    <p:sldLayoutId id="2147483822" r:id="rId26"/>
    <p:sldLayoutId id="2147483966" r:id="rId27"/>
    <p:sldLayoutId id="2147483939" r:id="rId28"/>
    <p:sldLayoutId id="2147483824" r:id="rId29"/>
    <p:sldLayoutId id="2147483940" r:id="rId30"/>
    <p:sldLayoutId id="2147483893" r:id="rId31"/>
    <p:sldLayoutId id="2147483941" r:id="rId32"/>
    <p:sldLayoutId id="2147483888" r:id="rId33"/>
    <p:sldLayoutId id="2147483892" r:id="rId34"/>
    <p:sldLayoutId id="2147483887" r:id="rId35"/>
    <p:sldLayoutId id="2147483889" r:id="rId36"/>
    <p:sldLayoutId id="2147483891" r:id="rId37"/>
    <p:sldLayoutId id="2147483890" r:id="rId38"/>
    <p:sldLayoutId id="2147483934" r:id="rId39"/>
    <p:sldLayoutId id="2147483918" r:id="rId40"/>
    <p:sldLayoutId id="2147483919" r:id="rId41"/>
    <p:sldLayoutId id="2147483912" r:id="rId42"/>
    <p:sldLayoutId id="2147483913" r:id="rId43"/>
    <p:sldLayoutId id="2147483911" r:id="rId44"/>
    <p:sldLayoutId id="2147483915" r:id="rId45"/>
    <p:sldLayoutId id="2147483914" r:id="rId46"/>
    <p:sldLayoutId id="2147483916" r:id="rId47"/>
    <p:sldLayoutId id="2147483833" r:id="rId48"/>
    <p:sldLayoutId id="2147483993" r:id="rId49"/>
    <p:sldLayoutId id="2147483968" r:id="rId50"/>
    <p:sldLayoutId id="2147483969" r:id="rId51"/>
    <p:sldLayoutId id="2147483970" r:id="rId52"/>
    <p:sldLayoutId id="2147483971" r:id="rId53"/>
    <p:sldLayoutId id="2147483972" r:id="rId54"/>
    <p:sldLayoutId id="2147483973" r:id="rId55"/>
    <p:sldLayoutId id="2147483994" r:id="rId56"/>
    <p:sldLayoutId id="2147483975" r:id="rId57"/>
    <p:sldLayoutId id="2147483976" r:id="rId58"/>
    <p:sldLayoutId id="2147483977" r:id="rId59"/>
    <p:sldLayoutId id="2147483978" r:id="rId60"/>
    <p:sldLayoutId id="2147483995" r:id="rId61"/>
    <p:sldLayoutId id="2147483997" r:id="rId62"/>
    <p:sldLayoutId id="2147483902" r:id="rId63"/>
    <p:sldLayoutId id="2147483904" r:id="rId64"/>
    <p:sldLayoutId id="2147483958" r:id="rId65"/>
    <p:sldLayoutId id="2147483959" r:id="rId66"/>
    <p:sldLayoutId id="2147483900" r:id="rId67"/>
    <p:sldLayoutId id="2147483909" r:id="rId68"/>
    <p:sldLayoutId id="2147483897" r:id="rId69"/>
    <p:sldLayoutId id="2147483896" r:id="rId70"/>
    <p:sldLayoutId id="2147483898" r:id="rId71"/>
    <p:sldLayoutId id="2147483899" r:id="rId72"/>
    <p:sldLayoutId id="2147484001" r:id="rId73"/>
  </p:sldLayoutIdLst>
  <p:hf hdr="0"/>
  <p:txStyles>
    <p:titleStyle>
      <a:lvl1pPr algn="l" rtl="0" eaLnBrk="1" fontAlgn="base" hangingPunct="1">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731051"/>
      </p:ext>
    </p:extLst>
  </p:cSld>
  <p:clrMap bg1="lt1" tx1="dk1" bg2="lt2" tx2="dk2" accent1="accent1" accent2="accent2" accent3="accent3" accent4="accent4" accent5="accent5" accent6="accent6" hlink="hlink" folHlink="folHlink"/>
  <p:sldLayoutIdLst>
    <p:sldLayoutId id="2147483999" r:id="rId1"/>
    <p:sldLayoutId id="2147484000" r:id="rId2"/>
  </p:sldLayoutIdLst>
  <p:hf hdr="0"/>
  <p:txStyles>
    <p:titleStyle>
      <a:lvl1pPr algn="l" rtl="0" eaLnBrk="0" fontAlgn="base" hangingPunct="0">
        <a:spcBef>
          <a:spcPct val="0"/>
        </a:spcBef>
        <a:spcAft>
          <a:spcPct val="0"/>
        </a:spcAft>
        <a:defRPr sz="2400" b="0" i="0" kern="1200">
          <a:solidFill>
            <a:schemeClr val="accent1"/>
          </a:solidFill>
          <a:latin typeface="Bodoni SvtyTwo ITC TT-Bold"/>
          <a:ea typeface="ＭＳ Ｐゴシック" charset="0"/>
          <a:cs typeface="Bodoni SvtyTwo ITC TT-Bold"/>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7218" y="4416343"/>
            <a:ext cx="7058399" cy="727534"/>
          </a:xfrm>
        </p:spPr>
        <p:txBody>
          <a:bodyPr>
            <a:normAutofit/>
          </a:bodyPr>
          <a:lstStyle/>
          <a:p>
            <a:r>
              <a:rPr lang="hu-HU" dirty="0" err="1"/>
              <a:t>Challenges</a:t>
            </a:r>
            <a:r>
              <a:rPr lang="hu-HU" dirty="0"/>
              <a:t> of </a:t>
            </a:r>
            <a:r>
              <a:rPr lang="hu-HU" dirty="0" err="1"/>
              <a:t>equity</a:t>
            </a:r>
            <a:r>
              <a:rPr lang="hu-HU" dirty="0"/>
              <a:t> market </a:t>
            </a:r>
            <a:r>
              <a:rPr lang="hu-HU" dirty="0" err="1"/>
              <a:t>development</a:t>
            </a:r>
            <a:endParaRPr lang="en-US" dirty="0"/>
          </a:p>
        </p:txBody>
      </p:sp>
      <p:sp>
        <p:nvSpPr>
          <p:cNvPr id="3" name="Text Placeholder 2"/>
          <p:cNvSpPr>
            <a:spLocks noGrp="1"/>
          </p:cNvSpPr>
          <p:nvPr>
            <p:ph type="body" sz="quarter" idx="10"/>
          </p:nvPr>
        </p:nvSpPr>
        <p:spPr>
          <a:xfrm>
            <a:off x="647218" y="5228351"/>
            <a:ext cx="6195468" cy="609600"/>
          </a:xfrm>
        </p:spPr>
        <p:txBody>
          <a:bodyPr/>
          <a:lstStyle/>
          <a:p>
            <a:r>
              <a:rPr lang="en-GB" dirty="0"/>
              <a:t>Attila Toth</a:t>
            </a:r>
          </a:p>
          <a:p>
            <a:r>
              <a:rPr lang="en-GB" dirty="0"/>
              <a:t>Capital &amp; Financial Market Development Team</a:t>
            </a:r>
          </a:p>
          <a:p>
            <a:r>
              <a:rPr lang="en-GB" dirty="0"/>
              <a:t>EBRD</a:t>
            </a:r>
          </a:p>
          <a:p>
            <a:r>
              <a:rPr lang="hu-HU" sz="1800" dirty="0" err="1"/>
              <a:t>Ohrid</a:t>
            </a:r>
            <a:r>
              <a:rPr lang="en-GB" sz="1800" dirty="0"/>
              <a:t>, </a:t>
            </a:r>
            <a:r>
              <a:rPr lang="hu-HU" sz="1800" dirty="0"/>
              <a:t>23</a:t>
            </a:r>
            <a:r>
              <a:rPr lang="en-GB" sz="1800" dirty="0"/>
              <a:t> </a:t>
            </a:r>
            <a:r>
              <a:rPr lang="hu-HU" sz="1800" dirty="0" err="1"/>
              <a:t>September</a:t>
            </a:r>
            <a:r>
              <a:rPr lang="en-GB" sz="1800" dirty="0"/>
              <a:t> 2022</a:t>
            </a:r>
          </a:p>
        </p:txBody>
      </p:sp>
    </p:spTree>
    <p:extLst>
      <p:ext uri="{BB962C8B-B14F-4D97-AF65-F5344CB8AC3E}">
        <p14:creationId xmlns:p14="http://schemas.microsoft.com/office/powerpoint/2010/main" val="301902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Capital </a:t>
            </a:r>
            <a:r>
              <a:rPr lang="en-GB" dirty="0"/>
              <a:t>market in </a:t>
            </a:r>
            <a:r>
              <a:rPr lang="hu-HU" dirty="0" err="1"/>
              <a:t>North</a:t>
            </a:r>
            <a:r>
              <a:rPr lang="hu-HU" dirty="0"/>
              <a:t> </a:t>
            </a:r>
            <a:r>
              <a:rPr lang="hu-HU" dirty="0" err="1"/>
              <a:t>Macedonia</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t>22 September, 2022</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2</a:t>
            </a:fld>
            <a:endParaRPr lang="en-GB" dirty="0"/>
          </a:p>
        </p:txBody>
      </p:sp>
      <p:sp>
        <p:nvSpPr>
          <p:cNvPr id="6" name="Text Placeholder 5"/>
          <p:cNvSpPr>
            <a:spLocks noGrp="1"/>
          </p:cNvSpPr>
          <p:nvPr>
            <p:ph type="body" sz="quarter" idx="10"/>
          </p:nvPr>
        </p:nvSpPr>
        <p:spPr>
          <a:xfrm>
            <a:off x="266960" y="1296620"/>
            <a:ext cx="8635880" cy="467527"/>
          </a:xfrm>
        </p:spPr>
        <p:txBody>
          <a:bodyPr/>
          <a:lstStyle/>
          <a:p>
            <a:r>
              <a:rPr lang="en-GB" b="1" dirty="0"/>
              <a:t>Financial Market Development Index (FMDI) </a:t>
            </a:r>
            <a:r>
              <a:rPr lang="en-GB" dirty="0"/>
              <a:t>– a 7-factor indicator developed recently by EBRD to measure the development of local capital markets in the economies in which the EBRD invests</a:t>
            </a:r>
          </a:p>
        </p:txBody>
      </p:sp>
      <p:sp>
        <p:nvSpPr>
          <p:cNvPr id="10" name="TextBox 9"/>
          <p:cNvSpPr txBox="1"/>
          <p:nvPr/>
        </p:nvSpPr>
        <p:spPr>
          <a:xfrm>
            <a:off x="266960" y="1984851"/>
            <a:ext cx="3828421" cy="4278094"/>
          </a:xfrm>
          <a:prstGeom prst="rect">
            <a:avLst/>
          </a:prstGeom>
          <a:solidFill>
            <a:schemeClr val="bg1"/>
          </a:solidFill>
        </p:spPr>
        <p:txBody>
          <a:bodyPr wrap="square" rtlCol="0">
            <a:spAutoFit/>
          </a:bodyPr>
          <a:lstStyle/>
          <a:p>
            <a:pPr algn="just"/>
            <a:r>
              <a:rPr lang="en-GB" sz="1600" dirty="0">
                <a:solidFill>
                  <a:schemeClr val="tx1"/>
                </a:solidFill>
                <a:latin typeface="Franklin Gothic Book" panose="020B0503020102020204" pitchFamily="34" charset="0"/>
              </a:rPr>
              <a:t>Contextual indicators </a:t>
            </a:r>
          </a:p>
          <a:p>
            <a:pPr marL="285750" indent="-285750" algn="just">
              <a:buFont typeface="Arial" panose="020B0604020202020204" pitchFamily="34" charset="0"/>
              <a:buChar char="•"/>
            </a:pPr>
            <a:r>
              <a:rPr lang="en-GB" sz="1600" dirty="0">
                <a:solidFill>
                  <a:schemeClr val="tx1"/>
                </a:solidFill>
                <a:latin typeface="Franklin Gothic Book" panose="020B0503020102020204" pitchFamily="34" charset="0"/>
              </a:rPr>
              <a:t>Macroeconomic Policy and Stability of the Macroeconomic Environment </a:t>
            </a:r>
          </a:p>
          <a:p>
            <a:pPr marL="285750" indent="-285750" algn="just">
              <a:buFont typeface="Arial" panose="020B0604020202020204" pitchFamily="34" charset="0"/>
              <a:buChar char="•"/>
            </a:pPr>
            <a:r>
              <a:rPr lang="en-GB" sz="1600" dirty="0">
                <a:solidFill>
                  <a:schemeClr val="tx1"/>
                </a:solidFill>
                <a:latin typeface="Franklin Gothic Book" panose="020B0503020102020204" pitchFamily="34" charset="0"/>
              </a:rPr>
              <a:t>Legal and Regulatory Environment </a:t>
            </a:r>
          </a:p>
          <a:p>
            <a:pPr marL="285750" indent="-285750" algn="just">
              <a:buFont typeface="Arial" panose="020B0604020202020204" pitchFamily="34" charset="0"/>
              <a:buChar char="•"/>
            </a:pPr>
            <a:r>
              <a:rPr lang="en-GB" sz="1600" dirty="0">
                <a:solidFill>
                  <a:schemeClr val="tx1"/>
                </a:solidFill>
                <a:latin typeface="Franklin Gothic Book" panose="020B0503020102020204" pitchFamily="34" charset="0"/>
              </a:rPr>
              <a:t>Market Infrastructure and Access</a:t>
            </a:r>
          </a:p>
          <a:p>
            <a:pPr algn="just"/>
            <a:r>
              <a:rPr lang="en-GB" sz="1600" dirty="0">
                <a:solidFill>
                  <a:schemeClr val="tx1"/>
                </a:solidFill>
                <a:latin typeface="Franklin Gothic Book" panose="020B0503020102020204" pitchFamily="34" charset="0"/>
              </a:rPr>
              <a:t>Depth, liquidity and diversification of asset classes</a:t>
            </a:r>
          </a:p>
          <a:p>
            <a:pPr marL="285750" indent="-285750" algn="just">
              <a:buFont typeface="Arial" panose="020B0604020202020204" pitchFamily="34" charset="0"/>
              <a:buChar char="•"/>
            </a:pPr>
            <a:r>
              <a:rPr lang="en-GB" sz="1600" dirty="0">
                <a:solidFill>
                  <a:schemeClr val="tx1"/>
                </a:solidFill>
                <a:latin typeface="Franklin Gothic Book" panose="020B0503020102020204" pitchFamily="34" charset="0"/>
              </a:rPr>
              <a:t>Equity Market</a:t>
            </a:r>
          </a:p>
          <a:p>
            <a:pPr marL="285750" indent="-285750" algn="just">
              <a:buFont typeface="Arial" panose="020B0604020202020204" pitchFamily="34" charset="0"/>
              <a:buChar char="•"/>
            </a:pPr>
            <a:r>
              <a:rPr lang="en-GB" sz="1600" dirty="0">
                <a:solidFill>
                  <a:schemeClr val="tx1"/>
                </a:solidFill>
                <a:latin typeface="Franklin Gothic Book" panose="020B0503020102020204" pitchFamily="34" charset="0"/>
              </a:rPr>
              <a:t>Fixed Income Market</a:t>
            </a:r>
          </a:p>
          <a:p>
            <a:pPr marL="285750" indent="-285750" algn="just">
              <a:buFont typeface="Arial" panose="020B0604020202020204" pitchFamily="34" charset="0"/>
              <a:buChar char="•"/>
            </a:pPr>
            <a:r>
              <a:rPr lang="en-GB" sz="1600" dirty="0">
                <a:solidFill>
                  <a:schemeClr val="tx1"/>
                </a:solidFill>
                <a:latin typeface="Franklin Gothic Book" panose="020B0503020102020204" pitchFamily="34" charset="0"/>
              </a:rPr>
              <a:t>Money Market</a:t>
            </a:r>
          </a:p>
          <a:p>
            <a:pPr marL="285750" indent="-285750" algn="just">
              <a:buFont typeface="Arial" panose="020B0604020202020204" pitchFamily="34" charset="0"/>
              <a:buChar char="•"/>
            </a:pPr>
            <a:r>
              <a:rPr lang="en-GB" sz="1600" dirty="0">
                <a:solidFill>
                  <a:schemeClr val="tx1"/>
                </a:solidFill>
                <a:latin typeface="Franklin Gothic Book" panose="020B0503020102020204" pitchFamily="34" charset="0"/>
              </a:rPr>
              <a:t>Derivatives Market</a:t>
            </a:r>
          </a:p>
          <a:p>
            <a:pPr algn="just"/>
            <a:endParaRPr lang="en-GB" sz="1600" dirty="0">
              <a:solidFill>
                <a:schemeClr val="tx1"/>
              </a:solidFill>
              <a:latin typeface="Franklin Gothic Book" panose="020B0503020102020204" pitchFamily="34" charset="0"/>
            </a:endParaRPr>
          </a:p>
          <a:p>
            <a:pPr algn="just"/>
            <a:r>
              <a:rPr lang="hu-HU" sz="1600" dirty="0" err="1">
                <a:solidFill>
                  <a:schemeClr val="tx1"/>
                </a:solidFill>
                <a:latin typeface="Franklin Gothic Book" panose="020B0503020102020204" pitchFamily="34" charset="0"/>
              </a:rPr>
              <a:t>North</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Macedonia</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clearly</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outperforms</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its</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natural</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peers</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the</a:t>
            </a:r>
            <a:r>
              <a:rPr lang="hu-HU" sz="1600" dirty="0">
                <a:solidFill>
                  <a:schemeClr val="tx1"/>
                </a:solidFill>
                <a:latin typeface="Franklin Gothic Book" panose="020B0503020102020204" pitchFamily="34" charset="0"/>
              </a:rPr>
              <a:t> Western Balkan </a:t>
            </a:r>
            <a:r>
              <a:rPr lang="hu-HU" sz="1600" dirty="0" err="1">
                <a:solidFill>
                  <a:schemeClr val="tx1"/>
                </a:solidFill>
                <a:latin typeface="Franklin Gothic Book" panose="020B0503020102020204" pitchFamily="34" charset="0"/>
              </a:rPr>
              <a:t>countries</a:t>
            </a:r>
            <a:r>
              <a:rPr lang="hu-HU" sz="1600" dirty="0">
                <a:solidFill>
                  <a:schemeClr val="tx1"/>
                </a:solidFill>
                <a:latin typeface="Franklin Gothic Book" panose="020B0503020102020204" pitchFamily="34" charset="0"/>
              </a:rPr>
              <a:t> in </a:t>
            </a:r>
            <a:r>
              <a:rPr lang="hu-HU" sz="1600" dirty="0" err="1">
                <a:solidFill>
                  <a:schemeClr val="tx1"/>
                </a:solidFill>
                <a:latin typeface="Franklin Gothic Book" panose="020B0503020102020204" pitchFamily="34" charset="0"/>
              </a:rPr>
              <a:t>many</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aspects</a:t>
            </a:r>
            <a:r>
              <a:rPr lang="hu-HU" sz="1600" dirty="0">
                <a:solidFill>
                  <a:schemeClr val="tx1"/>
                </a:solidFill>
                <a:latin typeface="Franklin Gothic Book" panose="020B0503020102020204" pitchFamily="34" charset="0"/>
              </a:rPr>
              <a:t> and it is </a:t>
            </a:r>
            <a:r>
              <a:rPr lang="hu-HU" sz="1600" dirty="0" err="1">
                <a:solidFill>
                  <a:schemeClr val="tx1"/>
                </a:solidFill>
                <a:latin typeface="Franklin Gothic Book" panose="020B0503020102020204" pitchFamily="34" charset="0"/>
              </a:rPr>
              <a:t>steadily</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getting</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closer</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to</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the</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regional</a:t>
            </a:r>
            <a:r>
              <a:rPr lang="hu-HU" sz="1600" dirty="0">
                <a:solidFill>
                  <a:schemeClr val="tx1"/>
                </a:solidFill>
                <a:latin typeface="Franklin Gothic Book" panose="020B0503020102020204" pitchFamily="34" charset="0"/>
              </a:rPr>
              <a:t> EU </a:t>
            </a:r>
            <a:r>
              <a:rPr lang="hu-HU" sz="1600" dirty="0" err="1">
                <a:solidFill>
                  <a:schemeClr val="tx1"/>
                </a:solidFill>
                <a:latin typeface="Franklin Gothic Book" panose="020B0503020102020204" pitchFamily="34" charset="0"/>
              </a:rPr>
              <a:t>member</a:t>
            </a:r>
            <a:r>
              <a:rPr lang="hu-HU" sz="1600" dirty="0">
                <a:solidFill>
                  <a:schemeClr val="tx1"/>
                </a:solidFill>
                <a:latin typeface="Franklin Gothic Book" panose="020B0503020102020204" pitchFamily="34" charset="0"/>
              </a:rPr>
              <a:t> </a:t>
            </a:r>
            <a:r>
              <a:rPr lang="hu-HU" sz="1600" dirty="0" err="1">
                <a:solidFill>
                  <a:schemeClr val="tx1"/>
                </a:solidFill>
                <a:latin typeface="Franklin Gothic Book" panose="020B0503020102020204" pitchFamily="34" charset="0"/>
              </a:rPr>
              <a:t>markets</a:t>
            </a:r>
            <a:endParaRPr lang="en-GB" sz="1600" dirty="0">
              <a:solidFill>
                <a:schemeClr val="tx1"/>
              </a:solidFill>
              <a:latin typeface="Franklin Gothic Book" panose="020B0503020102020204" pitchFamily="34" charset="0"/>
            </a:endParaRPr>
          </a:p>
        </p:txBody>
      </p:sp>
      <p:pic>
        <p:nvPicPr>
          <p:cNvPr id="11" name="Picture 10"/>
          <p:cNvPicPr>
            <a:picLocks noChangeAspect="1"/>
          </p:cNvPicPr>
          <p:nvPr/>
        </p:nvPicPr>
        <p:blipFill>
          <a:blip r:embed="rId3"/>
          <a:stretch>
            <a:fillRect/>
          </a:stretch>
        </p:blipFill>
        <p:spPr>
          <a:xfrm>
            <a:off x="4188917" y="2759330"/>
            <a:ext cx="4871441" cy="3312411"/>
          </a:xfrm>
          <a:prstGeom prst="rect">
            <a:avLst/>
          </a:prstGeom>
        </p:spPr>
      </p:pic>
      <p:sp>
        <p:nvSpPr>
          <p:cNvPr id="12" name="TextBox 11"/>
          <p:cNvSpPr txBox="1"/>
          <p:nvPr/>
        </p:nvSpPr>
        <p:spPr>
          <a:xfrm>
            <a:off x="4381500" y="2236110"/>
            <a:ext cx="4678858" cy="584775"/>
          </a:xfrm>
          <a:prstGeom prst="rect">
            <a:avLst/>
          </a:prstGeom>
          <a:noFill/>
        </p:spPr>
        <p:txBody>
          <a:bodyPr wrap="square" rtlCol="0">
            <a:spAutoFit/>
          </a:bodyPr>
          <a:lstStyle/>
          <a:p>
            <a:pPr algn="ctr"/>
            <a:r>
              <a:rPr lang="hu-HU" sz="1600" b="1" dirty="0" err="1">
                <a:solidFill>
                  <a:schemeClr val="tx1"/>
                </a:solidFill>
                <a:latin typeface="Franklin Gothic Book" panose="020B0503020102020204" pitchFamily="34" charset="0"/>
              </a:rPr>
              <a:t>North</a:t>
            </a:r>
            <a:r>
              <a:rPr lang="hu-HU" sz="1600" b="1" dirty="0">
                <a:solidFill>
                  <a:schemeClr val="tx1"/>
                </a:solidFill>
                <a:latin typeface="Franklin Gothic Book" panose="020B0503020102020204" pitchFamily="34" charset="0"/>
              </a:rPr>
              <a:t> </a:t>
            </a:r>
            <a:r>
              <a:rPr lang="hu-HU" sz="1600" b="1" dirty="0" err="1">
                <a:solidFill>
                  <a:schemeClr val="tx1"/>
                </a:solidFill>
                <a:latin typeface="Franklin Gothic Book" panose="020B0503020102020204" pitchFamily="34" charset="0"/>
              </a:rPr>
              <a:t>Macedonia</a:t>
            </a:r>
            <a:r>
              <a:rPr lang="hu-HU" sz="1600" b="1" dirty="0">
                <a:solidFill>
                  <a:schemeClr val="tx1"/>
                </a:solidFill>
                <a:latin typeface="Franklin Gothic Book" panose="020B0503020102020204" pitchFamily="34" charset="0"/>
              </a:rPr>
              <a:t> </a:t>
            </a:r>
            <a:r>
              <a:rPr lang="hu-HU" sz="1600" b="1" dirty="0" err="1">
                <a:solidFill>
                  <a:schemeClr val="tx1"/>
                </a:solidFill>
                <a:latin typeface="Franklin Gothic Book" panose="020B0503020102020204" pitchFamily="34" charset="0"/>
              </a:rPr>
              <a:t>compared</a:t>
            </a:r>
            <a:r>
              <a:rPr lang="hu-HU" sz="1600" b="1" dirty="0">
                <a:solidFill>
                  <a:schemeClr val="tx1"/>
                </a:solidFill>
                <a:latin typeface="Franklin Gothic Book" panose="020B0503020102020204" pitchFamily="34" charset="0"/>
              </a:rPr>
              <a:t> </a:t>
            </a:r>
            <a:r>
              <a:rPr lang="hu-HU" sz="1600" b="1" dirty="0" err="1">
                <a:solidFill>
                  <a:schemeClr val="tx1"/>
                </a:solidFill>
                <a:latin typeface="Franklin Gothic Book" panose="020B0503020102020204" pitchFamily="34" charset="0"/>
              </a:rPr>
              <a:t>to</a:t>
            </a:r>
            <a:r>
              <a:rPr lang="hu-HU" sz="1600" b="1" dirty="0">
                <a:solidFill>
                  <a:schemeClr val="tx1"/>
                </a:solidFill>
                <a:latin typeface="Franklin Gothic Book" panose="020B0503020102020204" pitchFamily="34" charset="0"/>
              </a:rPr>
              <a:t> </a:t>
            </a:r>
            <a:r>
              <a:rPr lang="hu-HU" sz="1600" b="1" dirty="0" err="1">
                <a:solidFill>
                  <a:schemeClr val="tx1"/>
                </a:solidFill>
                <a:latin typeface="Franklin Gothic Book" panose="020B0503020102020204" pitchFamily="34" charset="0"/>
              </a:rPr>
              <a:t>peers</a:t>
            </a:r>
            <a:r>
              <a:rPr lang="hu-HU" sz="1600" b="1" dirty="0">
                <a:solidFill>
                  <a:schemeClr val="tx1"/>
                </a:solidFill>
                <a:latin typeface="Franklin Gothic Book" panose="020B0503020102020204" pitchFamily="34" charset="0"/>
              </a:rPr>
              <a:t> and more </a:t>
            </a:r>
            <a:r>
              <a:rPr lang="hu-HU" sz="1600" b="1" dirty="0" err="1">
                <a:solidFill>
                  <a:schemeClr val="tx1"/>
                </a:solidFill>
                <a:latin typeface="Franklin Gothic Book" panose="020B0503020102020204" pitchFamily="34" charset="0"/>
              </a:rPr>
              <a:t>advanced</a:t>
            </a:r>
            <a:r>
              <a:rPr lang="hu-HU" sz="1600" b="1" dirty="0">
                <a:solidFill>
                  <a:schemeClr val="tx1"/>
                </a:solidFill>
                <a:latin typeface="Franklin Gothic Book" panose="020B0503020102020204" pitchFamily="34" charset="0"/>
              </a:rPr>
              <a:t> </a:t>
            </a:r>
            <a:r>
              <a:rPr lang="hu-HU" sz="1600" b="1" dirty="0" err="1">
                <a:solidFill>
                  <a:schemeClr val="tx1"/>
                </a:solidFill>
                <a:latin typeface="Franklin Gothic Book" panose="020B0503020102020204" pitchFamily="34" charset="0"/>
              </a:rPr>
              <a:t>benchmarks</a:t>
            </a:r>
            <a:endParaRPr lang="en-GB" sz="1600" b="1"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0688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325236" y="2429356"/>
            <a:ext cx="5548083" cy="3680041"/>
          </a:xfrm>
          <a:prstGeom prst="rect">
            <a:avLst/>
          </a:prstGeom>
        </p:spPr>
      </p:pic>
      <p:sp>
        <p:nvSpPr>
          <p:cNvPr id="2" name="Title 1"/>
          <p:cNvSpPr>
            <a:spLocks noGrp="1"/>
          </p:cNvSpPr>
          <p:nvPr>
            <p:ph type="title"/>
          </p:nvPr>
        </p:nvSpPr>
        <p:spPr>
          <a:xfrm>
            <a:off x="277092" y="159384"/>
            <a:ext cx="7031181" cy="810000"/>
          </a:xfrm>
        </p:spPr>
        <p:txBody>
          <a:bodyPr>
            <a:noAutofit/>
          </a:bodyPr>
          <a:lstStyle/>
          <a:p>
            <a:r>
              <a:rPr lang="en-GB" dirty="0"/>
              <a:t>Depth of capital markets is closely linked to local conditions</a:t>
            </a:r>
          </a:p>
        </p:txBody>
      </p:sp>
      <p:sp>
        <p:nvSpPr>
          <p:cNvPr id="3" name="Date Placeholder 2"/>
          <p:cNvSpPr>
            <a:spLocks noGrp="1"/>
          </p:cNvSpPr>
          <p:nvPr>
            <p:ph type="dt" sz="half" idx="2"/>
          </p:nvPr>
        </p:nvSpPr>
        <p:spPr/>
        <p:txBody>
          <a:bodyPr/>
          <a:lstStyle/>
          <a:p>
            <a:fld id="{4AC23DB2-FB1A-4E43-8F6F-8E1E5CEC6EBA}" type="datetime3">
              <a:rPr lang="en-GB" smtClean="0"/>
              <a:t>22 September, 2022</a:t>
            </a:fld>
            <a:endParaRPr lang="en-GB" dirty="0"/>
          </a:p>
        </p:txBody>
      </p:sp>
      <p:sp>
        <p:nvSpPr>
          <p:cNvPr id="4" name="Footer Placeholder 3"/>
          <p:cNvSpPr>
            <a:spLocks noGrp="1"/>
          </p:cNvSpPr>
          <p:nvPr>
            <p:ph type="ftr" sz="quarter" idx="3"/>
          </p:nvPr>
        </p:nvSpPr>
        <p:spPr/>
        <p:txBody>
          <a:bodyPr/>
          <a:lstStyle/>
          <a:p>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3</a:t>
            </a:fld>
            <a:endParaRPr lang="en-GB" dirty="0"/>
          </a:p>
        </p:txBody>
      </p:sp>
      <p:sp>
        <p:nvSpPr>
          <p:cNvPr id="8" name="TextBox 7"/>
          <p:cNvSpPr txBox="1"/>
          <p:nvPr/>
        </p:nvSpPr>
        <p:spPr>
          <a:xfrm>
            <a:off x="4110901" y="6086949"/>
            <a:ext cx="1401346" cy="207749"/>
          </a:xfrm>
          <a:prstGeom prst="rect">
            <a:avLst/>
          </a:prstGeom>
          <a:noFill/>
        </p:spPr>
        <p:txBody>
          <a:bodyPr wrap="none" rtlCol="0">
            <a:spAutoFit/>
          </a:bodyPr>
          <a:lstStyle/>
          <a:p>
            <a:r>
              <a:rPr lang="en-GB" sz="750" b="1" i="1" dirty="0">
                <a:solidFill>
                  <a:schemeClr val="bg1">
                    <a:lumMod val="50000"/>
                  </a:schemeClr>
                </a:solidFill>
              </a:rPr>
              <a:t>Source: </a:t>
            </a:r>
            <a:r>
              <a:rPr lang="en-GB" sz="750" i="1" dirty="0">
                <a:solidFill>
                  <a:schemeClr val="bg1">
                    <a:lumMod val="50000"/>
                  </a:schemeClr>
                </a:solidFill>
              </a:rPr>
              <a:t>EBRD FMDI (2021)</a:t>
            </a:r>
          </a:p>
        </p:txBody>
      </p:sp>
      <p:sp>
        <p:nvSpPr>
          <p:cNvPr id="10" name="TextBox 9"/>
          <p:cNvSpPr txBox="1"/>
          <p:nvPr/>
        </p:nvSpPr>
        <p:spPr>
          <a:xfrm>
            <a:off x="169546" y="1361071"/>
            <a:ext cx="3165231" cy="5047536"/>
          </a:xfrm>
          <a:prstGeom prst="rect">
            <a:avLst/>
          </a:prstGeom>
          <a:solidFill>
            <a:schemeClr val="bg1"/>
          </a:solidFill>
        </p:spPr>
        <p:txBody>
          <a:bodyPr wrap="square" rtlCol="0">
            <a:spAutoFit/>
          </a:bodyPr>
          <a:lstStyle/>
          <a:p>
            <a:pPr algn="just"/>
            <a:r>
              <a:rPr lang="hu-HU" sz="1400" dirty="0">
                <a:solidFill>
                  <a:schemeClr val="tx1">
                    <a:lumMod val="50000"/>
                  </a:schemeClr>
                </a:solidFill>
                <a:latin typeface="Franklin Gothic Book" panose="020B0503020102020204" pitchFamily="34" charset="0"/>
              </a:rPr>
              <a:t>In </a:t>
            </a:r>
            <a:r>
              <a:rPr lang="hu-HU" sz="1400" dirty="0" err="1">
                <a:solidFill>
                  <a:schemeClr val="tx1">
                    <a:lumMod val="50000"/>
                  </a:schemeClr>
                </a:solidFill>
                <a:latin typeface="Franklin Gothic Book" panose="020B0503020102020204" pitchFamily="34" charset="0"/>
              </a:rPr>
              <a:t>case</a:t>
            </a:r>
            <a:r>
              <a:rPr lang="hu-HU" sz="1400" dirty="0">
                <a:solidFill>
                  <a:schemeClr val="tx1">
                    <a:lumMod val="50000"/>
                  </a:schemeClr>
                </a:solidFill>
                <a:latin typeface="Franklin Gothic Book" panose="020B0503020102020204" pitchFamily="34" charset="0"/>
              </a:rPr>
              <a:t> of more </a:t>
            </a:r>
            <a:r>
              <a:rPr lang="hu-HU" sz="1400" dirty="0" err="1">
                <a:solidFill>
                  <a:schemeClr val="tx1">
                    <a:lumMod val="50000"/>
                  </a:schemeClr>
                </a:solidFill>
                <a:latin typeface="Franklin Gothic Book" panose="020B0503020102020204" pitchFamily="34" charset="0"/>
              </a:rPr>
              <a:t>developed</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markets</a:t>
            </a:r>
            <a:r>
              <a:rPr lang="hu-HU" sz="1400" dirty="0">
                <a:solidFill>
                  <a:schemeClr val="tx1">
                    <a:lumMod val="50000"/>
                  </a:schemeClr>
                </a:solidFill>
                <a:latin typeface="Franklin Gothic Book" panose="020B0503020102020204" pitchFamily="34" charset="0"/>
              </a:rPr>
              <a:t> f</a:t>
            </a:r>
            <a:r>
              <a:rPr lang="en-GB" sz="1400" dirty="0" err="1">
                <a:solidFill>
                  <a:schemeClr val="tx1">
                    <a:lumMod val="50000"/>
                  </a:schemeClr>
                </a:solidFill>
                <a:latin typeface="Franklin Gothic Book" panose="020B0503020102020204" pitchFamily="34" charset="0"/>
              </a:rPr>
              <a:t>inancial</a:t>
            </a:r>
            <a:r>
              <a:rPr lang="en-GB" sz="1400" dirty="0">
                <a:solidFill>
                  <a:schemeClr val="tx1">
                    <a:lumMod val="50000"/>
                  </a:schemeClr>
                </a:solidFill>
                <a:latin typeface="Franklin Gothic Book" panose="020B0503020102020204" pitchFamily="34" charset="0"/>
              </a:rPr>
              <a:t> market conditions (macro, legal &amp; regulatory framework, market infrastructure, local investor base) tend to </a:t>
            </a:r>
            <a:r>
              <a:rPr lang="hu-HU" sz="1400" dirty="0" err="1">
                <a:solidFill>
                  <a:schemeClr val="tx1">
                    <a:lumMod val="50000"/>
                  </a:schemeClr>
                </a:solidFill>
                <a:latin typeface="Franklin Gothic Book" panose="020B0503020102020204" pitchFamily="34" charset="0"/>
              </a:rPr>
              <a:t>move</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together</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with</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the</a:t>
            </a:r>
            <a:r>
              <a:rPr lang="hu-HU" sz="1400" dirty="0">
                <a:solidFill>
                  <a:schemeClr val="tx1">
                    <a:lumMod val="50000"/>
                  </a:schemeClr>
                </a:solidFill>
                <a:latin typeface="Franklin Gothic Book" panose="020B0503020102020204" pitchFamily="34" charset="0"/>
              </a:rPr>
              <a:t> market </a:t>
            </a:r>
            <a:r>
              <a:rPr lang="hu-HU" sz="1400" dirty="0" err="1">
                <a:solidFill>
                  <a:schemeClr val="tx1">
                    <a:lumMod val="50000"/>
                  </a:schemeClr>
                </a:solidFill>
                <a:latin typeface="Franklin Gothic Book" panose="020B0503020102020204" pitchFamily="34" charset="0"/>
              </a:rPr>
              <a:t>depth</a:t>
            </a:r>
            <a:r>
              <a:rPr lang="hu-HU" sz="1400" dirty="0">
                <a:solidFill>
                  <a:schemeClr val="tx1">
                    <a:lumMod val="50000"/>
                  </a:schemeClr>
                </a:solidFill>
                <a:latin typeface="Franklin Gothic Book" panose="020B0503020102020204" pitchFamily="34" charset="0"/>
              </a:rPr>
              <a:t>.</a:t>
            </a:r>
            <a:endParaRPr lang="en-GB" sz="1400" dirty="0">
              <a:solidFill>
                <a:schemeClr val="tx1">
                  <a:lumMod val="50000"/>
                </a:schemeClr>
              </a:solidFill>
              <a:latin typeface="Franklin Gothic Book" panose="020B0503020102020204" pitchFamily="34" charset="0"/>
            </a:endParaRPr>
          </a:p>
          <a:p>
            <a:pPr algn="just"/>
            <a:endParaRPr lang="en-GB" sz="1400" dirty="0">
              <a:solidFill>
                <a:schemeClr val="tx1">
                  <a:lumMod val="50000"/>
                </a:schemeClr>
              </a:solidFill>
              <a:latin typeface="Franklin Gothic Book" panose="020B0503020102020204" pitchFamily="34" charset="0"/>
            </a:endParaRPr>
          </a:p>
          <a:p>
            <a:pPr algn="just"/>
            <a:r>
              <a:rPr lang="en-GB" sz="1400" dirty="0">
                <a:solidFill>
                  <a:schemeClr val="tx1">
                    <a:lumMod val="50000"/>
                  </a:schemeClr>
                </a:solidFill>
                <a:latin typeface="Franklin Gothic Book" panose="020B0503020102020204" pitchFamily="34" charset="0"/>
              </a:rPr>
              <a:t>Except in the case of the small Advanced Transition Countries</a:t>
            </a:r>
          </a:p>
          <a:p>
            <a:pPr algn="just"/>
            <a:endParaRPr lang="en-GB" sz="1400" dirty="0">
              <a:solidFill>
                <a:schemeClr val="tx1">
                  <a:lumMod val="50000"/>
                </a:schemeClr>
              </a:solidFill>
              <a:latin typeface="Franklin Gothic Book" panose="020B0503020102020204" pitchFamily="34" charset="0"/>
            </a:endParaRPr>
          </a:p>
          <a:p>
            <a:pPr algn="just"/>
            <a:endParaRPr lang="en-GB" sz="1400" b="1" dirty="0">
              <a:solidFill>
                <a:schemeClr val="tx1">
                  <a:lumMod val="50000"/>
                </a:schemeClr>
              </a:solidFill>
              <a:latin typeface="Franklin Gothic Book" panose="020B0503020102020204" pitchFamily="34" charset="0"/>
            </a:endParaRPr>
          </a:p>
          <a:p>
            <a:pPr algn="just"/>
            <a:endParaRPr lang="en-GB" sz="1400" b="1" dirty="0">
              <a:solidFill>
                <a:schemeClr val="tx1">
                  <a:lumMod val="50000"/>
                </a:schemeClr>
              </a:solidFill>
              <a:latin typeface="Franklin Gothic Book" panose="020B0503020102020204" pitchFamily="34" charset="0"/>
            </a:endParaRPr>
          </a:p>
          <a:p>
            <a:pPr algn="just"/>
            <a:r>
              <a:rPr lang="en-GB" sz="1400" b="1" dirty="0">
                <a:solidFill>
                  <a:schemeClr val="tx1">
                    <a:lumMod val="50000"/>
                  </a:schemeClr>
                </a:solidFill>
                <a:latin typeface="Franklin Gothic Book" panose="020B0503020102020204" pitchFamily="34" charset="0"/>
              </a:rPr>
              <a:t>“Tyranny of size”: </a:t>
            </a:r>
            <a:r>
              <a:rPr lang="en-GB" sz="1400" dirty="0">
                <a:solidFill>
                  <a:schemeClr val="tx1">
                    <a:lumMod val="50000"/>
                  </a:schemeClr>
                </a:solidFill>
                <a:latin typeface="Franklin Gothic Book" panose="020B0503020102020204" pitchFamily="34" charset="0"/>
              </a:rPr>
              <a:t>Smaller economies, including in Central Europe and the Baltics, tend to have lower market depth and liquidity for a given (high) level of supportive conditions</a:t>
            </a:r>
            <a:endParaRPr lang="hu-HU" sz="1400" dirty="0">
              <a:solidFill>
                <a:schemeClr val="tx1">
                  <a:lumMod val="50000"/>
                </a:schemeClr>
              </a:solidFill>
              <a:latin typeface="Franklin Gothic Book" panose="020B0503020102020204" pitchFamily="34" charset="0"/>
            </a:endParaRPr>
          </a:p>
          <a:p>
            <a:pPr algn="just"/>
            <a:endParaRPr lang="hu-HU" sz="1400" dirty="0">
              <a:solidFill>
                <a:schemeClr val="tx1">
                  <a:lumMod val="50000"/>
                </a:schemeClr>
              </a:solidFill>
              <a:latin typeface="Franklin Gothic Book" panose="020B0503020102020204" pitchFamily="34" charset="0"/>
            </a:endParaRPr>
          </a:p>
          <a:p>
            <a:pPr algn="just"/>
            <a:endParaRPr lang="hu-HU" sz="1400" dirty="0">
              <a:solidFill>
                <a:schemeClr val="tx1">
                  <a:lumMod val="50000"/>
                </a:schemeClr>
              </a:solidFill>
              <a:latin typeface="Franklin Gothic Book" panose="020B0503020102020204" pitchFamily="34" charset="0"/>
            </a:endParaRPr>
          </a:p>
          <a:p>
            <a:pPr algn="just"/>
            <a:r>
              <a:rPr lang="hu-HU" sz="1400" dirty="0">
                <a:solidFill>
                  <a:schemeClr val="tx1">
                    <a:lumMod val="50000"/>
                  </a:schemeClr>
                </a:solidFill>
                <a:latin typeface="Franklin Gothic Book" panose="020B0503020102020204" pitchFamily="34" charset="0"/>
              </a:rPr>
              <a:t>The </a:t>
            </a:r>
            <a:r>
              <a:rPr lang="hu-HU" sz="1400" dirty="0" err="1">
                <a:solidFill>
                  <a:schemeClr val="tx1">
                    <a:lumMod val="50000"/>
                  </a:schemeClr>
                </a:solidFill>
                <a:latin typeface="Franklin Gothic Book" panose="020B0503020102020204" pitchFamily="34" charset="0"/>
              </a:rPr>
              <a:t>aim</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should</a:t>
            </a:r>
            <a:r>
              <a:rPr lang="hu-HU" sz="1400" dirty="0">
                <a:solidFill>
                  <a:schemeClr val="tx1">
                    <a:lumMod val="50000"/>
                  </a:schemeClr>
                </a:solidFill>
                <a:latin typeface="Franklin Gothic Book" panose="020B0503020102020204" pitchFamily="34" charset="0"/>
              </a:rPr>
              <a:t> be </a:t>
            </a:r>
            <a:r>
              <a:rPr lang="hu-HU" sz="1400" dirty="0" err="1">
                <a:solidFill>
                  <a:schemeClr val="tx1">
                    <a:lumMod val="50000"/>
                  </a:schemeClr>
                </a:solidFill>
                <a:latin typeface="Franklin Gothic Book" panose="020B0503020102020204" pitchFamily="34" charset="0"/>
              </a:rPr>
              <a:t>to</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avoid</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the</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path</a:t>
            </a:r>
            <a:r>
              <a:rPr lang="hu-HU" sz="1400" dirty="0">
                <a:solidFill>
                  <a:schemeClr val="tx1">
                    <a:lumMod val="50000"/>
                  </a:schemeClr>
                </a:solidFill>
                <a:latin typeface="Franklin Gothic Book" panose="020B0503020102020204" pitchFamily="34" charset="0"/>
              </a:rPr>
              <a:t> of </a:t>
            </a:r>
            <a:r>
              <a:rPr lang="hu-HU" sz="1400" dirty="0" err="1">
                <a:solidFill>
                  <a:schemeClr val="tx1">
                    <a:lumMod val="50000"/>
                  </a:schemeClr>
                </a:solidFill>
                <a:latin typeface="Franklin Gothic Book" panose="020B0503020102020204" pitchFamily="34" charset="0"/>
              </a:rPr>
              <a:t>these</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smaller</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countries</a:t>
            </a:r>
            <a:r>
              <a:rPr lang="hu-HU" sz="1400" dirty="0">
                <a:solidFill>
                  <a:schemeClr val="tx1">
                    <a:lumMod val="50000"/>
                  </a:schemeClr>
                </a:solidFill>
                <a:latin typeface="Franklin Gothic Book" panose="020B0503020102020204" pitchFamily="34" charset="0"/>
              </a:rPr>
              <a:t> and </a:t>
            </a:r>
            <a:r>
              <a:rPr lang="hu-HU" sz="1400" dirty="0" err="1">
                <a:solidFill>
                  <a:schemeClr val="tx1">
                    <a:lumMod val="50000"/>
                  </a:schemeClr>
                </a:solidFill>
                <a:latin typeface="Franklin Gothic Book" panose="020B0503020102020204" pitchFamily="34" charset="0"/>
              </a:rPr>
              <a:t>follow</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the</a:t>
            </a:r>
            <a:r>
              <a:rPr lang="hu-HU" sz="1400" dirty="0">
                <a:solidFill>
                  <a:schemeClr val="tx1">
                    <a:lumMod val="50000"/>
                  </a:schemeClr>
                </a:solidFill>
                <a:latin typeface="Franklin Gothic Book" panose="020B0503020102020204" pitchFamily="34" charset="0"/>
              </a:rPr>
              <a:t> most </a:t>
            </a:r>
            <a:r>
              <a:rPr lang="hu-HU" sz="1400" dirty="0" err="1">
                <a:solidFill>
                  <a:schemeClr val="tx1">
                    <a:lumMod val="50000"/>
                  </a:schemeClr>
                </a:solidFill>
                <a:latin typeface="Franklin Gothic Book" panose="020B0503020102020204" pitchFamily="34" charset="0"/>
              </a:rPr>
              <a:t>developed</a:t>
            </a:r>
            <a:r>
              <a:rPr lang="hu-HU" sz="1400" dirty="0">
                <a:solidFill>
                  <a:schemeClr val="tx1">
                    <a:lumMod val="50000"/>
                  </a:schemeClr>
                </a:solidFill>
                <a:latin typeface="Franklin Gothic Book" panose="020B0503020102020204" pitchFamily="34" charset="0"/>
              </a:rPr>
              <a:t> ATC </a:t>
            </a:r>
            <a:r>
              <a:rPr lang="hu-HU" sz="1400" dirty="0" err="1">
                <a:solidFill>
                  <a:schemeClr val="tx1">
                    <a:lumMod val="50000"/>
                  </a:schemeClr>
                </a:solidFill>
                <a:latin typeface="Franklin Gothic Book" panose="020B0503020102020204" pitchFamily="34" charset="0"/>
              </a:rPr>
              <a:t>countries</a:t>
            </a:r>
            <a:r>
              <a:rPr lang="hu-HU" sz="1400" dirty="0">
                <a:solidFill>
                  <a:schemeClr val="tx1">
                    <a:lumMod val="50000"/>
                  </a:schemeClr>
                </a:solidFill>
                <a:latin typeface="Franklin Gothic Book" panose="020B0503020102020204" pitchFamily="34" charset="0"/>
              </a:rPr>
              <a:t> – Poland, </a:t>
            </a:r>
            <a:r>
              <a:rPr lang="hu-HU" sz="1400" dirty="0" err="1">
                <a:solidFill>
                  <a:schemeClr val="tx1">
                    <a:lumMod val="50000"/>
                  </a:schemeClr>
                </a:solidFill>
                <a:latin typeface="Franklin Gothic Book" panose="020B0503020102020204" pitchFamily="34" charset="0"/>
              </a:rPr>
              <a:t>Czech</a:t>
            </a:r>
            <a:r>
              <a:rPr lang="hu-HU" sz="1400" dirty="0">
                <a:solidFill>
                  <a:schemeClr val="tx1">
                    <a:lumMod val="50000"/>
                  </a:schemeClr>
                </a:solidFill>
                <a:latin typeface="Franklin Gothic Book" panose="020B0503020102020204" pitchFamily="34" charset="0"/>
              </a:rPr>
              <a:t> </a:t>
            </a:r>
            <a:r>
              <a:rPr lang="hu-HU" sz="1400" dirty="0" err="1">
                <a:solidFill>
                  <a:schemeClr val="tx1">
                    <a:lumMod val="50000"/>
                  </a:schemeClr>
                </a:solidFill>
                <a:latin typeface="Franklin Gothic Book" panose="020B0503020102020204" pitchFamily="34" charset="0"/>
              </a:rPr>
              <a:t>Republic</a:t>
            </a:r>
            <a:r>
              <a:rPr lang="hu-HU" sz="1400" dirty="0">
                <a:solidFill>
                  <a:schemeClr val="tx1">
                    <a:lumMod val="50000"/>
                  </a:schemeClr>
                </a:solidFill>
                <a:latin typeface="Franklin Gothic Book" panose="020B0503020102020204" pitchFamily="34" charset="0"/>
              </a:rPr>
              <a:t> and Hungary</a:t>
            </a:r>
            <a:endParaRPr lang="en-GB" sz="1400" dirty="0">
              <a:solidFill>
                <a:schemeClr val="tx1">
                  <a:lumMod val="50000"/>
                </a:schemeClr>
              </a:solidFill>
              <a:latin typeface="Franklin Gothic Book" panose="020B0503020102020204" pitchFamily="34" charset="0"/>
            </a:endParaRPr>
          </a:p>
        </p:txBody>
      </p:sp>
      <p:sp>
        <p:nvSpPr>
          <p:cNvPr id="11" name="TextBox 10"/>
          <p:cNvSpPr txBox="1"/>
          <p:nvPr/>
        </p:nvSpPr>
        <p:spPr>
          <a:xfrm>
            <a:off x="3325236" y="1681032"/>
            <a:ext cx="5548083" cy="523220"/>
          </a:xfrm>
          <a:prstGeom prst="rect">
            <a:avLst/>
          </a:prstGeom>
          <a:noFill/>
        </p:spPr>
        <p:txBody>
          <a:bodyPr wrap="square" rtlCol="0">
            <a:spAutoFit/>
          </a:bodyPr>
          <a:lstStyle/>
          <a:p>
            <a:pPr algn="ctr"/>
            <a:r>
              <a:rPr lang="en-GB" sz="1400" b="1" dirty="0">
                <a:solidFill>
                  <a:schemeClr val="bg1">
                    <a:lumMod val="50000"/>
                  </a:schemeClr>
                </a:solidFill>
              </a:rPr>
              <a:t>Close, albeit imperfect, relationship between conditions for capital market development and market depth</a:t>
            </a:r>
          </a:p>
        </p:txBody>
      </p:sp>
      <p:sp>
        <p:nvSpPr>
          <p:cNvPr id="6" name="Oval 5"/>
          <p:cNvSpPr/>
          <p:nvPr/>
        </p:nvSpPr>
        <p:spPr>
          <a:xfrm>
            <a:off x="7401555" y="4573202"/>
            <a:ext cx="810795" cy="751007"/>
          </a:xfrm>
          <a:prstGeom prst="ellipse">
            <a:avLst/>
          </a:prstGeom>
          <a:noFill/>
          <a:ln>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450"/>
              </a:spcAft>
            </a:pPr>
            <a:endParaRPr lang="en-GB" sz="900" dirty="0"/>
          </a:p>
        </p:txBody>
      </p:sp>
      <p:sp>
        <p:nvSpPr>
          <p:cNvPr id="7" name="Down Arrow 6"/>
          <p:cNvSpPr/>
          <p:nvPr/>
        </p:nvSpPr>
        <p:spPr>
          <a:xfrm>
            <a:off x="1505976" y="3350571"/>
            <a:ext cx="492369" cy="582804"/>
          </a:xfrm>
          <a:prstGeom prst="downArrow">
            <a:avLst/>
          </a:prstGeom>
          <a:solidFill>
            <a:srgbClr val="00539B"/>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12" name="Oval 11"/>
          <p:cNvSpPr/>
          <p:nvPr/>
        </p:nvSpPr>
        <p:spPr>
          <a:xfrm>
            <a:off x="6216650" y="4927600"/>
            <a:ext cx="408781" cy="37120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450"/>
              </a:spcAft>
            </a:pPr>
            <a:endParaRPr lang="en-GB" sz="900" dirty="0"/>
          </a:p>
        </p:txBody>
      </p:sp>
      <p:sp>
        <p:nvSpPr>
          <p:cNvPr id="13" name="Oval 12"/>
          <p:cNvSpPr/>
          <p:nvPr/>
        </p:nvSpPr>
        <p:spPr>
          <a:xfrm>
            <a:off x="7390655" y="3709643"/>
            <a:ext cx="810795" cy="751007"/>
          </a:xfrm>
          <a:prstGeom prst="ellipse">
            <a:avLst/>
          </a:prstGeom>
          <a:noFill/>
          <a:ln>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450"/>
              </a:spcAft>
            </a:pPr>
            <a:endParaRPr lang="en-GB" sz="900" dirty="0"/>
          </a:p>
        </p:txBody>
      </p:sp>
      <p:cxnSp>
        <p:nvCxnSpPr>
          <p:cNvPr id="15" name="Straight Arrow Connector 14"/>
          <p:cNvCxnSpPr/>
          <p:nvPr/>
        </p:nvCxnSpPr>
        <p:spPr>
          <a:xfrm flipV="1">
            <a:off x="6812973" y="4487224"/>
            <a:ext cx="495300" cy="380949"/>
          </a:xfrm>
          <a:prstGeom prst="straightConnector1">
            <a:avLst/>
          </a:prstGeom>
          <a:ln w="571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795369" y="5017265"/>
            <a:ext cx="595286" cy="0"/>
          </a:xfrm>
          <a:prstGeom prst="straightConnector1">
            <a:avLst/>
          </a:prstGeom>
          <a:ln w="571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3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global perspective</a:t>
            </a:r>
          </a:p>
        </p:txBody>
      </p:sp>
      <p:sp>
        <p:nvSpPr>
          <p:cNvPr id="3" name="Date Placeholder 2"/>
          <p:cNvSpPr>
            <a:spLocks noGrp="1"/>
          </p:cNvSpPr>
          <p:nvPr>
            <p:ph type="dt" sz="half" idx="2"/>
          </p:nvPr>
        </p:nvSpPr>
        <p:spPr/>
        <p:txBody>
          <a:bodyPr/>
          <a:lstStyle/>
          <a:p>
            <a:fld id="{4AC23DB2-FB1A-4E43-8F6F-8E1E5CEC6EBA}" type="datetime3">
              <a:rPr lang="en-GB" smtClean="0"/>
              <a:t>22 September, 2022</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4</a:t>
            </a:fld>
            <a:endParaRPr lang="en-GB" dirty="0"/>
          </a:p>
        </p:txBody>
      </p:sp>
      <p:sp>
        <p:nvSpPr>
          <p:cNvPr id="6" name="Text Placeholder 5"/>
          <p:cNvSpPr>
            <a:spLocks noGrp="1"/>
          </p:cNvSpPr>
          <p:nvPr>
            <p:ph type="body" sz="quarter" idx="10"/>
          </p:nvPr>
        </p:nvSpPr>
        <p:spPr>
          <a:xfrm>
            <a:off x="566628" y="4161007"/>
            <a:ext cx="8010743" cy="2214282"/>
          </a:xfrm>
        </p:spPr>
        <p:txBody>
          <a:bodyPr/>
          <a:lstStyle/>
          <a:p>
            <a:r>
              <a:rPr lang="en-GB" sz="1200" b="1" dirty="0"/>
              <a:t>Then paradox of stock exchanges</a:t>
            </a:r>
            <a:r>
              <a:rPr lang="en-GB" sz="1200" dirty="0"/>
              <a:t>:</a:t>
            </a:r>
          </a:p>
          <a:p>
            <a:r>
              <a:rPr lang="en-GB" sz="1200" dirty="0"/>
              <a:t>stock exchanges are bigger, more liquid and more efficient than ever before - but fewer and fewer companies are choosing to be listed on them or to use them to raise capital:</a:t>
            </a:r>
          </a:p>
          <a:p>
            <a:pPr marL="171450" indent="-171450">
              <a:buFont typeface="Arial" panose="020B0604020202020204" pitchFamily="34" charset="0"/>
              <a:buChar char="•"/>
            </a:pPr>
            <a:r>
              <a:rPr lang="en-GB" sz="1200" dirty="0"/>
              <a:t>The value of stock markets in the UK and US has risen more than six-fold in real terms in the past 50 years and the value of trading in listed companies listed in the UK and US has increased by more than 50 times in real terms. </a:t>
            </a:r>
          </a:p>
          <a:p>
            <a:pPr marL="171450" indent="-171450">
              <a:buFont typeface="Arial" panose="020B0604020202020204" pitchFamily="34" charset="0"/>
              <a:buChar char="•"/>
            </a:pPr>
            <a:r>
              <a:rPr lang="en-GB" sz="1200" dirty="0"/>
              <a:t>But the number of companies that are listed on stock exchanges in the UK and US has roughly halved over the past 25 years, the number of new listings has dropped by three quarters, and the amount of capital being raised on stock exchanges has dropped by around two thirds in real terms.</a:t>
            </a:r>
          </a:p>
        </p:txBody>
      </p:sp>
      <p:grpSp>
        <p:nvGrpSpPr>
          <p:cNvPr id="10" name="Group 9"/>
          <p:cNvGrpSpPr/>
          <p:nvPr/>
        </p:nvGrpSpPr>
        <p:grpSpPr>
          <a:xfrm>
            <a:off x="4217894" y="1508376"/>
            <a:ext cx="4398744" cy="2710507"/>
            <a:chOff x="3538957" y="1435424"/>
            <a:chExt cx="5006483" cy="3008414"/>
          </a:xfrm>
        </p:grpSpPr>
        <p:pic>
          <p:nvPicPr>
            <p:cNvPr id="7" name="Picture 6"/>
            <p:cNvPicPr>
              <a:picLocks noChangeAspect="1"/>
            </p:cNvPicPr>
            <p:nvPr/>
          </p:nvPicPr>
          <p:blipFill>
            <a:blip r:embed="rId3"/>
            <a:stretch>
              <a:fillRect/>
            </a:stretch>
          </p:blipFill>
          <p:spPr>
            <a:xfrm>
              <a:off x="3538957" y="1435424"/>
              <a:ext cx="5006483" cy="3008414"/>
            </a:xfrm>
            <a:prstGeom prst="rect">
              <a:avLst/>
            </a:prstGeom>
          </p:spPr>
        </p:pic>
        <p:sp>
          <p:nvSpPr>
            <p:cNvPr id="8" name="Rectangle 7"/>
            <p:cNvSpPr/>
            <p:nvPr/>
          </p:nvSpPr>
          <p:spPr>
            <a:xfrm>
              <a:off x="5430369" y="3397624"/>
              <a:ext cx="374277" cy="1703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9" name="Rectangle 8"/>
            <p:cNvSpPr/>
            <p:nvPr/>
          </p:nvSpPr>
          <p:spPr>
            <a:xfrm>
              <a:off x="5430370" y="3635188"/>
              <a:ext cx="374277" cy="1703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grpSp>
      <p:sp>
        <p:nvSpPr>
          <p:cNvPr id="11" name="TextBox 10"/>
          <p:cNvSpPr txBox="1"/>
          <p:nvPr/>
        </p:nvSpPr>
        <p:spPr>
          <a:xfrm>
            <a:off x="3975847" y="1186206"/>
            <a:ext cx="4808527" cy="461665"/>
          </a:xfrm>
          <a:prstGeom prst="rect">
            <a:avLst/>
          </a:prstGeom>
          <a:noFill/>
        </p:spPr>
        <p:txBody>
          <a:bodyPr wrap="square" rtlCol="0">
            <a:spAutoFit/>
          </a:bodyPr>
          <a:lstStyle/>
          <a:p>
            <a:pPr algn="ctr"/>
            <a:r>
              <a:rPr lang="en-GB" b="1" dirty="0">
                <a:solidFill>
                  <a:schemeClr val="bg1">
                    <a:lumMod val="50000"/>
                  </a:schemeClr>
                </a:solidFill>
              </a:rPr>
              <a:t>The number of listed companies in the US and in the UK stock exchanges</a:t>
            </a:r>
          </a:p>
        </p:txBody>
      </p:sp>
      <p:sp>
        <p:nvSpPr>
          <p:cNvPr id="13" name="Rectangle 12"/>
          <p:cNvSpPr/>
          <p:nvPr/>
        </p:nvSpPr>
        <p:spPr>
          <a:xfrm>
            <a:off x="528917" y="1516091"/>
            <a:ext cx="3279194" cy="2308324"/>
          </a:xfrm>
          <a:prstGeom prst="rect">
            <a:avLst/>
          </a:prstGeom>
        </p:spPr>
        <p:txBody>
          <a:bodyPr wrap="square">
            <a:spAutoFit/>
          </a:bodyPr>
          <a:lstStyle/>
          <a:p>
            <a:r>
              <a:rPr lang="en-GB" b="1" dirty="0">
                <a:solidFill>
                  <a:schemeClr val="tx1"/>
                </a:solidFill>
                <a:latin typeface="Franklin Gothic Book" panose="020B0503020102020204" pitchFamily="34" charset="0"/>
              </a:rPr>
              <a:t>IPOs across the globe have been facing a structural decline over the past 20 years</a:t>
            </a:r>
            <a:r>
              <a:rPr lang="en-GB" dirty="0">
                <a:solidFill>
                  <a:schemeClr val="tx1"/>
                </a:solidFill>
                <a:latin typeface="Franklin Gothic Book" panose="020B0503020102020204" pitchFamily="34" charset="0"/>
              </a:rPr>
              <a:t>, be it by the number of corporate transactions, by amounts raised or by market capitalisation.</a:t>
            </a:r>
          </a:p>
          <a:p>
            <a:endParaRPr lang="en-GB" dirty="0">
              <a:solidFill>
                <a:schemeClr val="tx1"/>
              </a:solidFill>
              <a:latin typeface="Franklin Gothic Book" panose="020B0503020102020204" pitchFamily="34" charset="0"/>
            </a:endParaRPr>
          </a:p>
          <a:p>
            <a:r>
              <a:rPr lang="en-GB" dirty="0">
                <a:solidFill>
                  <a:schemeClr val="tx1"/>
                </a:solidFill>
                <a:latin typeface="Franklin Gothic Book" panose="020B0503020102020204" pitchFamily="34" charset="0"/>
              </a:rPr>
              <a:t>For instance, the number of annual IPOs in Europe fell from 380 per year between 1997 and 2007 to 220 per year between 2008 and 2018.</a:t>
            </a:r>
          </a:p>
          <a:p>
            <a:endParaRPr lang="en-GB" dirty="0">
              <a:solidFill>
                <a:schemeClr val="tx1"/>
              </a:solidFill>
              <a:latin typeface="Franklin Gothic Book" panose="020B0503020102020204" pitchFamily="34" charset="0"/>
            </a:endParaRPr>
          </a:p>
          <a:p>
            <a:r>
              <a:rPr lang="en-GB" dirty="0">
                <a:solidFill>
                  <a:schemeClr val="tx1"/>
                </a:solidFill>
                <a:latin typeface="Franklin Gothic Book" panose="020B0503020102020204" pitchFamily="34" charset="0"/>
              </a:rPr>
              <a:t>The same trend is also happening in the US markets.</a:t>
            </a:r>
          </a:p>
        </p:txBody>
      </p:sp>
    </p:spTree>
    <p:extLst>
      <p:ext uri="{BB962C8B-B14F-4D97-AF65-F5344CB8AC3E}">
        <p14:creationId xmlns:p14="http://schemas.microsoft.com/office/powerpoint/2010/main" val="264303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E3B636-5E99-1F47-B932-E261058F8DAB}"/>
              </a:ext>
            </a:extLst>
          </p:cNvPr>
          <p:cNvSpPr>
            <a:spLocks noGrp="1"/>
          </p:cNvSpPr>
          <p:nvPr>
            <p:ph type="sldNum" sz="quarter" idx="4"/>
          </p:nvPr>
        </p:nvSpPr>
        <p:spPr/>
        <p:txBody>
          <a:bodyPr/>
          <a:lstStyle/>
          <a:p>
            <a:fld id="{71F9F866-B438-9445-8D9F-1F8FF6608833}" type="slidenum">
              <a:rPr lang="en-GB" smtClean="0"/>
              <a:pPr/>
              <a:t>5</a:t>
            </a:fld>
            <a:endParaRPr lang="en-GB" dirty="0"/>
          </a:p>
        </p:txBody>
      </p:sp>
      <p:sp>
        <p:nvSpPr>
          <p:cNvPr id="4" name="Oval 10"/>
          <p:cNvSpPr/>
          <p:nvPr/>
        </p:nvSpPr>
        <p:spPr>
          <a:xfrm>
            <a:off x="3705728" y="3136697"/>
            <a:ext cx="2452482" cy="2452482"/>
          </a:xfrm>
          <a:prstGeom prst="ellipse">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450"/>
              </a:spcAft>
            </a:pPr>
            <a:endParaRPr lang="en-GB" dirty="0">
              <a:latin typeface="Calibri" panose="020F0502020204030204" pitchFamily="34" charset="0"/>
              <a:cs typeface="Calibri" panose="020F0502020204030204" pitchFamily="34" charset="0"/>
            </a:endParaRPr>
          </a:p>
        </p:txBody>
      </p:sp>
      <p:sp>
        <p:nvSpPr>
          <p:cNvPr id="5" name="Oval 11"/>
          <p:cNvSpPr/>
          <p:nvPr/>
        </p:nvSpPr>
        <p:spPr>
          <a:xfrm>
            <a:off x="5557388" y="3136697"/>
            <a:ext cx="2452482" cy="2452482"/>
          </a:xfrm>
          <a:prstGeom prst="ellipse">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450"/>
              </a:spcAft>
            </a:pPr>
            <a:endParaRPr lang="en-GB" dirty="0">
              <a:latin typeface="Calibri" panose="020F0502020204030204" pitchFamily="34" charset="0"/>
              <a:cs typeface="Calibri" panose="020F0502020204030204" pitchFamily="34" charset="0"/>
            </a:endParaRPr>
          </a:p>
        </p:txBody>
      </p:sp>
      <p:sp>
        <p:nvSpPr>
          <p:cNvPr id="7" name="Oval 12"/>
          <p:cNvSpPr/>
          <p:nvPr/>
        </p:nvSpPr>
        <p:spPr>
          <a:xfrm>
            <a:off x="4631558" y="1797238"/>
            <a:ext cx="2452482" cy="2452482"/>
          </a:xfrm>
          <a:prstGeom prst="ellipse">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450"/>
              </a:spcAft>
            </a:pPr>
            <a:endParaRPr lang="en-GB" sz="900" dirty="0"/>
          </a:p>
        </p:txBody>
      </p:sp>
      <p:sp>
        <p:nvSpPr>
          <p:cNvPr id="8" name="Isosceles Triangle 13"/>
          <p:cNvSpPr/>
          <p:nvPr/>
        </p:nvSpPr>
        <p:spPr>
          <a:xfrm rot="5400000">
            <a:off x="2863302" y="3613773"/>
            <a:ext cx="1220005" cy="169015"/>
          </a:xfrm>
          <a:prstGeom prst="triangl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450"/>
              </a:spcAft>
            </a:pPr>
            <a:endParaRPr lang="en-GB" dirty="0">
              <a:latin typeface="Calibri" panose="020F0502020204030204" pitchFamily="34" charset="0"/>
              <a:cs typeface="Calibri" panose="020F0502020204030204" pitchFamily="34" charset="0"/>
            </a:endParaRPr>
          </a:p>
        </p:txBody>
      </p:sp>
      <p:sp>
        <p:nvSpPr>
          <p:cNvPr id="9" name="Rectangle 14"/>
          <p:cNvSpPr/>
          <p:nvPr/>
        </p:nvSpPr>
        <p:spPr>
          <a:xfrm>
            <a:off x="4813069" y="1946599"/>
            <a:ext cx="2107277" cy="23756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50"/>
              </a:spcAft>
            </a:pPr>
            <a:r>
              <a:rPr lang="en-US" sz="1350" dirty="0">
                <a:latin typeface="Calibri" panose="020F0502020204030204" pitchFamily="34" charset="0"/>
                <a:cs typeface="Calibri" panose="020F0502020204030204" pitchFamily="34" charset="0"/>
              </a:rPr>
              <a:t>No issuer pipeline</a:t>
            </a:r>
            <a:endParaRPr lang="en-GB" sz="1350" dirty="0">
              <a:latin typeface="Calibri" panose="020F0502020204030204" pitchFamily="34" charset="0"/>
              <a:cs typeface="Calibri" panose="020F0502020204030204" pitchFamily="34" charset="0"/>
            </a:endParaRPr>
          </a:p>
        </p:txBody>
      </p:sp>
      <p:sp>
        <p:nvSpPr>
          <p:cNvPr id="10" name="Rectangle 15"/>
          <p:cNvSpPr/>
          <p:nvPr/>
        </p:nvSpPr>
        <p:spPr>
          <a:xfrm>
            <a:off x="3766559" y="3698968"/>
            <a:ext cx="1600882" cy="23016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50"/>
              </a:spcAft>
            </a:pPr>
            <a:r>
              <a:rPr lang="en-US" sz="1350" dirty="0">
                <a:latin typeface="Calibri" panose="020F0502020204030204" pitchFamily="34" charset="0"/>
                <a:cs typeface="Calibri" panose="020F0502020204030204" pitchFamily="34" charset="0"/>
              </a:rPr>
              <a:t>No intermediaries</a:t>
            </a:r>
            <a:endParaRPr lang="en-GB" sz="1350" dirty="0">
              <a:latin typeface="Calibri" panose="020F0502020204030204" pitchFamily="34" charset="0"/>
              <a:cs typeface="Calibri" panose="020F0502020204030204" pitchFamily="34" charset="0"/>
            </a:endParaRPr>
          </a:p>
        </p:txBody>
      </p:sp>
      <p:sp>
        <p:nvSpPr>
          <p:cNvPr id="11" name="Rectangle 16"/>
          <p:cNvSpPr/>
          <p:nvPr/>
        </p:nvSpPr>
        <p:spPr>
          <a:xfrm>
            <a:off x="6366426" y="3698281"/>
            <a:ext cx="1609289" cy="218276"/>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50"/>
              </a:spcAft>
            </a:pPr>
            <a:r>
              <a:rPr lang="en-US" sz="1350" dirty="0">
                <a:latin typeface="Calibri" panose="020F0502020204030204" pitchFamily="34" charset="0"/>
                <a:cs typeface="Calibri" panose="020F0502020204030204" pitchFamily="34" charset="0"/>
              </a:rPr>
              <a:t>No investor base</a:t>
            </a:r>
            <a:endParaRPr lang="en-GB" sz="1350" dirty="0">
              <a:latin typeface="Calibri" panose="020F0502020204030204" pitchFamily="34" charset="0"/>
              <a:cs typeface="Calibri" panose="020F0502020204030204" pitchFamily="34" charset="0"/>
            </a:endParaRPr>
          </a:p>
        </p:txBody>
      </p:sp>
      <p:sp>
        <p:nvSpPr>
          <p:cNvPr id="12" name="Oval 19"/>
          <p:cNvSpPr/>
          <p:nvPr/>
        </p:nvSpPr>
        <p:spPr>
          <a:xfrm>
            <a:off x="5432098" y="3503104"/>
            <a:ext cx="884488" cy="884488"/>
          </a:xfrm>
          <a:prstGeom prst="ellipse">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450"/>
              </a:spcAft>
            </a:pPr>
            <a:endParaRPr lang="en-GB" dirty="0">
              <a:latin typeface="Calibri" panose="020F0502020204030204" pitchFamily="34" charset="0"/>
              <a:cs typeface="Calibri" panose="020F0502020204030204" pitchFamily="34" charset="0"/>
            </a:endParaRPr>
          </a:p>
        </p:txBody>
      </p:sp>
      <p:sp>
        <p:nvSpPr>
          <p:cNvPr id="13" name="Rectangle 20"/>
          <p:cNvSpPr/>
          <p:nvPr/>
        </p:nvSpPr>
        <p:spPr>
          <a:xfrm>
            <a:off x="5331668" y="3722847"/>
            <a:ext cx="1085346" cy="489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50"/>
              </a:spcAft>
            </a:pPr>
            <a:r>
              <a:rPr lang="en-US" sz="1275" b="1" dirty="0">
                <a:latin typeface="Calibri" panose="020F0502020204030204" pitchFamily="34" charset="0"/>
                <a:cs typeface="Calibri" panose="020F0502020204030204" pitchFamily="34" charset="0"/>
              </a:rPr>
              <a:t>No market size and liquidity</a:t>
            </a:r>
            <a:endParaRPr lang="en-GB" sz="1275" b="1" dirty="0">
              <a:latin typeface="Calibri" panose="020F0502020204030204" pitchFamily="34" charset="0"/>
              <a:cs typeface="Calibri" panose="020F0502020204030204" pitchFamily="34" charset="0"/>
            </a:endParaRPr>
          </a:p>
        </p:txBody>
      </p:sp>
      <p:sp>
        <p:nvSpPr>
          <p:cNvPr id="14" name="Rectangle 21"/>
          <p:cNvSpPr/>
          <p:nvPr/>
        </p:nvSpPr>
        <p:spPr>
          <a:xfrm>
            <a:off x="402474" y="3152013"/>
            <a:ext cx="2838407" cy="1335943"/>
          </a:xfrm>
          <a:prstGeom prst="rect">
            <a:avLst/>
          </a:prstGeom>
          <a:solidFill>
            <a:schemeClr val="bg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450"/>
              </a:spcAft>
            </a:pPr>
            <a:endParaRPr lang="en-GB" dirty="0">
              <a:latin typeface="Calibri" panose="020F0502020204030204" pitchFamily="34" charset="0"/>
              <a:cs typeface="Calibri" panose="020F0502020204030204" pitchFamily="34" charset="0"/>
            </a:endParaRPr>
          </a:p>
        </p:txBody>
      </p:sp>
      <p:sp>
        <p:nvSpPr>
          <p:cNvPr id="15" name="Rectangle 22"/>
          <p:cNvSpPr/>
          <p:nvPr/>
        </p:nvSpPr>
        <p:spPr>
          <a:xfrm>
            <a:off x="402474" y="2892364"/>
            <a:ext cx="2838406" cy="259649"/>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0"/>
              </a:spcAft>
            </a:pPr>
            <a:r>
              <a:rPr lang="en-US" sz="1350" dirty="0">
                <a:latin typeface="Calibri" panose="020F0502020204030204" pitchFamily="34" charset="0"/>
                <a:cs typeface="Calibri" panose="020F0502020204030204" pitchFamily="34" charset="0"/>
              </a:rPr>
              <a:t>Lack of preconditions</a:t>
            </a:r>
            <a:endParaRPr lang="en-GB" sz="1350" dirty="0">
              <a:latin typeface="Calibri" panose="020F0502020204030204" pitchFamily="34" charset="0"/>
              <a:cs typeface="Calibri" panose="020F0502020204030204" pitchFamily="34" charset="0"/>
            </a:endParaRPr>
          </a:p>
        </p:txBody>
      </p:sp>
      <p:sp>
        <p:nvSpPr>
          <p:cNvPr id="16" name="Rectangle 23"/>
          <p:cNvSpPr/>
          <p:nvPr/>
        </p:nvSpPr>
        <p:spPr>
          <a:xfrm>
            <a:off x="540544" y="3203946"/>
            <a:ext cx="2700336" cy="12069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36922" indent="-136922">
              <a:spcAft>
                <a:spcPts val="450"/>
              </a:spcAft>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Macro economic environment</a:t>
            </a:r>
          </a:p>
          <a:p>
            <a:pPr marL="136922" indent="-136922">
              <a:spcAft>
                <a:spcPts val="450"/>
              </a:spcAft>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Legal and regulatory framework</a:t>
            </a:r>
          </a:p>
          <a:p>
            <a:pPr marL="136922" indent="-136922">
              <a:spcAft>
                <a:spcPts val="450"/>
              </a:spcAft>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Market infrastructure and access to market data and information</a:t>
            </a:r>
          </a:p>
          <a:p>
            <a:pPr marL="136922" indent="-136922">
              <a:spcAft>
                <a:spcPts val="450"/>
              </a:spcAft>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Predictability of market operation</a:t>
            </a:r>
          </a:p>
        </p:txBody>
      </p:sp>
      <p:sp>
        <p:nvSpPr>
          <p:cNvPr id="17" name="Rectangle 24"/>
          <p:cNvSpPr/>
          <p:nvPr/>
        </p:nvSpPr>
        <p:spPr>
          <a:xfrm>
            <a:off x="3786072" y="4033575"/>
            <a:ext cx="1983822" cy="1172116"/>
          </a:xfrm>
          <a:prstGeom prst="rect">
            <a:avLst/>
          </a:prstGeom>
        </p:spPr>
        <p:txBody>
          <a:bodyPr wrap="square">
            <a:spAutoFit/>
          </a:bodyPr>
          <a:lstStyle/>
          <a:p>
            <a:pPr marL="136922" indent="-136922">
              <a:spcAft>
                <a:spcPts val="450"/>
              </a:spcAft>
              <a:buFont typeface="Arial" panose="020B0604020202020204" pitchFamily="34" charset="0"/>
              <a:buChar char="•"/>
            </a:pPr>
            <a:r>
              <a:rPr lang="en-GB" sz="1100" dirty="0">
                <a:solidFill>
                  <a:schemeClr val="tx1"/>
                </a:solidFill>
                <a:latin typeface="Calibri" panose="020F0502020204030204" pitchFamily="34" charset="0"/>
                <a:ea typeface="+mn-ea"/>
                <a:cs typeface="Calibri" panose="020F0502020204030204" pitchFamily="34" charset="0"/>
              </a:rPr>
              <a:t>Few local brokerage companies who would focus on the smaller issuers</a:t>
            </a:r>
          </a:p>
          <a:p>
            <a:pPr marL="136922" indent="-136922">
              <a:spcAft>
                <a:spcPts val="450"/>
              </a:spcAft>
              <a:buFont typeface="Arial" panose="020B0604020202020204" pitchFamily="34" charset="0"/>
              <a:buChar char="•"/>
            </a:pPr>
            <a:r>
              <a:rPr lang="en-GB" sz="1100" dirty="0">
                <a:solidFill>
                  <a:schemeClr val="tx1"/>
                </a:solidFill>
                <a:latin typeface="Calibri" panose="020F0502020204030204" pitchFamily="34" charset="0"/>
                <a:ea typeface="+mn-ea"/>
                <a:cs typeface="Calibri" panose="020F0502020204030204" pitchFamily="34" charset="0"/>
              </a:rPr>
              <a:t>No business case to provide research coverage and market making</a:t>
            </a:r>
          </a:p>
        </p:txBody>
      </p:sp>
      <p:sp>
        <p:nvSpPr>
          <p:cNvPr id="18" name="Rectangle 25"/>
          <p:cNvSpPr/>
          <p:nvPr/>
        </p:nvSpPr>
        <p:spPr>
          <a:xfrm>
            <a:off x="6256335" y="4029491"/>
            <a:ext cx="1999156" cy="1341393"/>
          </a:xfrm>
          <a:prstGeom prst="rect">
            <a:avLst/>
          </a:prstGeom>
        </p:spPr>
        <p:txBody>
          <a:bodyPr wrap="square">
            <a:spAutoFit/>
          </a:bodyPr>
          <a:lstStyle/>
          <a:p>
            <a:pPr marL="136922" indent="-136922">
              <a:spcAft>
                <a:spcPts val="450"/>
              </a:spcAft>
              <a:buFont typeface="Arial" panose="020B0604020202020204" pitchFamily="34" charset="0"/>
              <a:buChar char="•"/>
            </a:pPr>
            <a:r>
              <a:rPr lang="en-GB" sz="1100" dirty="0">
                <a:solidFill>
                  <a:schemeClr val="tx1"/>
                </a:solidFill>
                <a:latin typeface="Calibri" panose="020F0502020204030204" pitchFamily="34" charset="0"/>
                <a:ea typeface="+mn-ea"/>
                <a:cs typeface="Calibri" panose="020F0502020204030204" pitchFamily="34" charset="0"/>
              </a:rPr>
              <a:t>Lack of large institutional investor base due to </a:t>
            </a:r>
            <a:r>
              <a:rPr lang="en-GB" sz="1100" dirty="0">
                <a:solidFill>
                  <a:schemeClr val="tx1"/>
                </a:solidFill>
                <a:latin typeface="Calibri" panose="020F0502020204030204" pitchFamily="34" charset="0"/>
                <a:cs typeface="Calibri" panose="020F0502020204030204" pitchFamily="34" charset="0"/>
              </a:rPr>
              <a:t>higher transaction costs and investment risks</a:t>
            </a:r>
            <a:endParaRPr lang="en-GB" sz="1100" dirty="0">
              <a:solidFill>
                <a:schemeClr val="tx1"/>
              </a:solidFill>
              <a:latin typeface="Calibri" panose="020F0502020204030204" pitchFamily="34" charset="0"/>
              <a:ea typeface="+mn-ea"/>
              <a:cs typeface="Calibri" panose="020F0502020204030204" pitchFamily="34" charset="0"/>
            </a:endParaRPr>
          </a:p>
          <a:p>
            <a:pPr marL="136922" indent="-136922">
              <a:spcAft>
                <a:spcPts val="450"/>
              </a:spcAft>
              <a:buFont typeface="Arial" panose="020B0604020202020204" pitchFamily="34" charset="0"/>
              <a:buChar char="•"/>
            </a:pPr>
            <a:r>
              <a:rPr lang="en-GB" sz="1100" dirty="0">
                <a:solidFill>
                  <a:schemeClr val="tx1"/>
                </a:solidFill>
                <a:latin typeface="Calibri" panose="020F0502020204030204" pitchFamily="34" charset="0"/>
                <a:ea typeface="+mn-ea"/>
                <a:cs typeface="Calibri" panose="020F0502020204030204" pitchFamily="34" charset="0"/>
              </a:rPr>
              <a:t>Small local investor base, mainly retail and partly local institutional investors. </a:t>
            </a:r>
          </a:p>
        </p:txBody>
      </p:sp>
      <p:sp>
        <p:nvSpPr>
          <p:cNvPr id="19" name="Rectangle 26"/>
          <p:cNvSpPr/>
          <p:nvPr/>
        </p:nvSpPr>
        <p:spPr>
          <a:xfrm>
            <a:off x="4733687" y="2228461"/>
            <a:ext cx="2368596" cy="1236236"/>
          </a:xfrm>
          <a:prstGeom prst="rect">
            <a:avLst/>
          </a:prstGeom>
        </p:spPr>
        <p:txBody>
          <a:bodyPr wrap="square">
            <a:spAutoFit/>
          </a:bodyPr>
          <a:lstStyle/>
          <a:p>
            <a:pPr marL="136922" indent="-136922">
              <a:spcAft>
                <a:spcPts val="450"/>
              </a:spcAft>
              <a:buFont typeface="Arial" panose="020B0604020202020204" pitchFamily="34" charset="0"/>
              <a:buChar char="•"/>
            </a:pPr>
            <a:r>
              <a:rPr lang="en-GB" sz="1100" dirty="0">
                <a:solidFill>
                  <a:schemeClr val="tx1"/>
                </a:solidFill>
                <a:latin typeface="Calibri" panose="020F0502020204030204" pitchFamily="34" charset="0"/>
                <a:ea typeface="+mn-ea"/>
                <a:cs typeface="Calibri" panose="020F0502020204030204" pitchFamily="34" charset="0"/>
              </a:rPr>
              <a:t>Lack of corporate finance culture</a:t>
            </a:r>
          </a:p>
          <a:p>
            <a:pPr marL="136922" indent="-136922">
              <a:spcAft>
                <a:spcPts val="450"/>
              </a:spcAft>
              <a:buFont typeface="Arial" panose="020B0604020202020204" pitchFamily="34" charset="0"/>
              <a:buChar char="•"/>
            </a:pPr>
            <a:r>
              <a:rPr lang="en-GB" sz="1100" dirty="0">
                <a:solidFill>
                  <a:schemeClr val="tx1"/>
                </a:solidFill>
                <a:latin typeface="Calibri" panose="020F0502020204030204" pitchFamily="34" charset="0"/>
                <a:ea typeface="+mn-ea"/>
                <a:cs typeface="Calibri" panose="020F0502020204030204" pitchFamily="34" charset="0"/>
              </a:rPr>
              <a:t>Lack of knowledge about utilising capital markets</a:t>
            </a:r>
          </a:p>
          <a:p>
            <a:pPr marL="136922" indent="-136922">
              <a:spcAft>
                <a:spcPts val="450"/>
              </a:spcAft>
              <a:buFont typeface="Arial" panose="020B0604020202020204" pitchFamily="34" charset="0"/>
              <a:buChar char="•"/>
            </a:pPr>
            <a:r>
              <a:rPr lang="en-GB" sz="1100" dirty="0">
                <a:solidFill>
                  <a:schemeClr val="tx1"/>
                </a:solidFill>
                <a:latin typeface="Calibri" panose="020F0502020204030204" pitchFamily="34" charset="0"/>
                <a:ea typeface="+mn-ea"/>
                <a:cs typeface="Calibri" panose="020F0502020204030204" pitchFamily="34" charset="0"/>
              </a:rPr>
              <a:t>No willingness for opening up the shareholding structure and fear of any transparency</a:t>
            </a:r>
          </a:p>
        </p:txBody>
      </p:sp>
      <p:sp>
        <p:nvSpPr>
          <p:cNvPr id="20" name="Title 1"/>
          <p:cNvSpPr>
            <a:spLocks noGrp="1"/>
          </p:cNvSpPr>
          <p:nvPr>
            <p:ph type="title"/>
          </p:nvPr>
        </p:nvSpPr>
        <p:spPr>
          <a:xfrm>
            <a:off x="318711" y="159268"/>
            <a:ext cx="6403635" cy="810000"/>
          </a:xfrm>
        </p:spPr>
        <p:txBody>
          <a:bodyPr>
            <a:normAutofit/>
          </a:bodyPr>
          <a:lstStyle/>
          <a:p>
            <a:r>
              <a:rPr lang="en-US" dirty="0"/>
              <a:t>What is currently missing for the development of </a:t>
            </a:r>
            <a:r>
              <a:rPr lang="hu-HU" dirty="0"/>
              <a:t>e</a:t>
            </a:r>
            <a:r>
              <a:rPr lang="en-US" dirty="0"/>
              <a:t>merging </a:t>
            </a:r>
            <a:r>
              <a:rPr lang="hu-HU" dirty="0"/>
              <a:t>m</a:t>
            </a:r>
            <a:r>
              <a:rPr lang="en-US" dirty="0" err="1"/>
              <a:t>arkets</a:t>
            </a:r>
            <a:endParaRPr lang="en-GB" dirty="0"/>
          </a:p>
        </p:txBody>
      </p:sp>
    </p:spTree>
    <p:extLst>
      <p:ext uri="{BB962C8B-B14F-4D97-AF65-F5344CB8AC3E}">
        <p14:creationId xmlns:p14="http://schemas.microsoft.com/office/powerpoint/2010/main" val="80237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timeframe of equity market development</a:t>
            </a:r>
          </a:p>
        </p:txBody>
      </p:sp>
      <p:sp>
        <p:nvSpPr>
          <p:cNvPr id="3" name="Date Placeholder 2"/>
          <p:cNvSpPr>
            <a:spLocks noGrp="1"/>
          </p:cNvSpPr>
          <p:nvPr>
            <p:ph type="dt" sz="half" idx="2"/>
          </p:nvPr>
        </p:nvSpPr>
        <p:spPr/>
        <p:txBody>
          <a:bodyPr/>
          <a:lstStyle/>
          <a:p>
            <a:fld id="{4AC23DB2-FB1A-4E43-8F6F-8E1E5CEC6EBA}" type="datetime3">
              <a:rPr lang="en-GB" smtClean="0"/>
              <a:t>22 September, 2022</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6</a:t>
            </a:fld>
            <a:endParaRPr lang="en-GB" dirty="0"/>
          </a:p>
        </p:txBody>
      </p:sp>
      <p:cxnSp>
        <p:nvCxnSpPr>
          <p:cNvPr id="18" name="Straight Arrow Connector 17"/>
          <p:cNvCxnSpPr/>
          <p:nvPr/>
        </p:nvCxnSpPr>
        <p:spPr>
          <a:xfrm>
            <a:off x="570923" y="4784268"/>
            <a:ext cx="8335377" cy="0"/>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115786" y="1584143"/>
            <a:ext cx="40270" cy="3271713"/>
          </a:xfrm>
          <a:prstGeom prst="line">
            <a:avLst/>
          </a:prstGeom>
          <a:ln w="12700">
            <a:solidFill>
              <a:schemeClr val="tx1"/>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102756" y="1584143"/>
            <a:ext cx="0" cy="3271713"/>
          </a:xfrm>
          <a:prstGeom prst="line">
            <a:avLst/>
          </a:prstGeom>
          <a:ln w="12700">
            <a:solidFill>
              <a:schemeClr val="tx1"/>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220080" y="1584143"/>
            <a:ext cx="45602" cy="3271713"/>
          </a:xfrm>
          <a:prstGeom prst="line">
            <a:avLst/>
          </a:prstGeom>
          <a:ln w="12700">
            <a:solidFill>
              <a:schemeClr val="tx1"/>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3332657" y="1584143"/>
            <a:ext cx="6130" cy="3279409"/>
          </a:xfrm>
          <a:prstGeom prst="line">
            <a:avLst/>
          </a:prstGeom>
          <a:ln w="12700">
            <a:solidFill>
              <a:schemeClr val="tx1"/>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Right Arrow 28"/>
          <p:cNvSpPr/>
          <p:nvPr/>
        </p:nvSpPr>
        <p:spPr>
          <a:xfrm>
            <a:off x="570924" y="1516357"/>
            <a:ext cx="1649156" cy="1046644"/>
          </a:xfrm>
          <a:prstGeom prst="rightArrow">
            <a:avLst>
              <a:gd name="adj1" fmla="val 68924"/>
              <a:gd name="adj2" fmla="val 69107"/>
            </a:avLst>
          </a:prstGeom>
          <a:solidFill>
            <a:srgbClr val="002060">
              <a:alpha val="69804"/>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dirty="0"/>
              <a:t>Legal and Regulatory Environment</a:t>
            </a:r>
          </a:p>
        </p:txBody>
      </p:sp>
      <p:sp>
        <p:nvSpPr>
          <p:cNvPr id="30" name="Right Arrow 29"/>
          <p:cNvSpPr/>
          <p:nvPr/>
        </p:nvSpPr>
        <p:spPr>
          <a:xfrm>
            <a:off x="575776" y="2592989"/>
            <a:ext cx="2267345" cy="1046644"/>
          </a:xfrm>
          <a:prstGeom prst="rightArrow">
            <a:avLst>
              <a:gd name="adj1" fmla="val 67348"/>
              <a:gd name="adj2" fmla="val 67829"/>
            </a:avLst>
          </a:prstGeom>
          <a:solidFill>
            <a:srgbClr val="004C45">
              <a:alpha val="69804"/>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dirty="0"/>
              <a:t>Market Infrastructure</a:t>
            </a:r>
          </a:p>
        </p:txBody>
      </p:sp>
      <p:sp>
        <p:nvSpPr>
          <p:cNvPr id="31" name="Right Arrow 30"/>
          <p:cNvSpPr/>
          <p:nvPr/>
        </p:nvSpPr>
        <p:spPr>
          <a:xfrm>
            <a:off x="581868" y="3633214"/>
            <a:ext cx="8324431" cy="1046644"/>
          </a:xfrm>
          <a:prstGeom prst="rightArrow">
            <a:avLst>
              <a:gd name="adj1" fmla="val 67347"/>
              <a:gd name="adj2" fmla="val 68878"/>
            </a:avLst>
          </a:prstGeom>
          <a:solidFill>
            <a:srgbClr val="860000">
              <a:alpha val="69804"/>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1400" dirty="0"/>
              <a:t>Market Depth</a:t>
            </a:r>
          </a:p>
        </p:txBody>
      </p:sp>
      <p:sp>
        <p:nvSpPr>
          <p:cNvPr id="39" name="Rectangle 38"/>
          <p:cNvSpPr/>
          <p:nvPr/>
        </p:nvSpPr>
        <p:spPr>
          <a:xfrm>
            <a:off x="237700" y="5301274"/>
            <a:ext cx="8668600" cy="907941"/>
          </a:xfrm>
          <a:prstGeom prst="rect">
            <a:avLst/>
          </a:prstGeom>
        </p:spPr>
        <p:txBody>
          <a:bodyPr wrap="square">
            <a:spAutoFit/>
          </a:bodyPr>
          <a:lstStyle/>
          <a:p>
            <a:pPr marL="285750" indent="-285750">
              <a:spcAft>
                <a:spcPts val="600"/>
              </a:spcAft>
              <a:buFont typeface="Wingdings" panose="05000000000000000000" pitchFamily="2" charset="2"/>
              <a:buChar char="§"/>
            </a:pPr>
            <a:r>
              <a:rPr lang="en-GB" sz="1600" dirty="0">
                <a:solidFill>
                  <a:schemeClr val="tx1"/>
                </a:solidFill>
              </a:rPr>
              <a:t>The legal and regulatory environment as well as the capital market infrastructure can be developed relatively easily and quickly</a:t>
            </a:r>
          </a:p>
          <a:p>
            <a:pPr marL="285750" indent="-285750">
              <a:spcAft>
                <a:spcPts val="600"/>
              </a:spcAft>
              <a:buFont typeface="Wingdings" panose="05000000000000000000" pitchFamily="2" charset="2"/>
              <a:buChar char="§"/>
            </a:pPr>
            <a:r>
              <a:rPr lang="en-GB" sz="1600" dirty="0">
                <a:solidFill>
                  <a:schemeClr val="tx1"/>
                </a:solidFill>
              </a:rPr>
              <a:t>Achieving real market depth takes decades</a:t>
            </a:r>
          </a:p>
        </p:txBody>
      </p:sp>
      <p:sp>
        <p:nvSpPr>
          <p:cNvPr id="44" name="TextBox 43"/>
          <p:cNvSpPr txBox="1"/>
          <p:nvPr/>
        </p:nvSpPr>
        <p:spPr>
          <a:xfrm>
            <a:off x="639159" y="4857384"/>
            <a:ext cx="960897" cy="338554"/>
          </a:xfrm>
          <a:prstGeom prst="rect">
            <a:avLst/>
          </a:prstGeom>
          <a:noFill/>
        </p:spPr>
        <p:txBody>
          <a:bodyPr wrap="square" rtlCol="0">
            <a:spAutoFit/>
          </a:bodyPr>
          <a:lstStyle/>
          <a:p>
            <a:pPr algn="ctr"/>
            <a:r>
              <a:rPr lang="en-GB" sz="1600" dirty="0">
                <a:solidFill>
                  <a:schemeClr val="bg1">
                    <a:lumMod val="50000"/>
                  </a:schemeClr>
                </a:solidFill>
              </a:rPr>
              <a:t>1 year</a:t>
            </a:r>
          </a:p>
        </p:txBody>
      </p:sp>
      <p:sp>
        <p:nvSpPr>
          <p:cNvPr id="45" name="TextBox 44"/>
          <p:cNvSpPr txBox="1"/>
          <p:nvPr/>
        </p:nvSpPr>
        <p:spPr>
          <a:xfrm>
            <a:off x="2852208" y="4863552"/>
            <a:ext cx="960897" cy="338554"/>
          </a:xfrm>
          <a:prstGeom prst="rect">
            <a:avLst/>
          </a:prstGeom>
          <a:noFill/>
        </p:spPr>
        <p:txBody>
          <a:bodyPr wrap="square" rtlCol="0">
            <a:spAutoFit/>
          </a:bodyPr>
          <a:lstStyle/>
          <a:p>
            <a:pPr algn="ctr"/>
            <a:r>
              <a:rPr lang="en-GB" sz="1600" dirty="0">
                <a:solidFill>
                  <a:schemeClr val="bg1">
                    <a:lumMod val="50000"/>
                  </a:schemeClr>
                </a:solidFill>
              </a:rPr>
              <a:t>5 year</a:t>
            </a:r>
          </a:p>
        </p:txBody>
      </p:sp>
      <p:sp>
        <p:nvSpPr>
          <p:cNvPr id="46" name="TextBox 45"/>
          <p:cNvSpPr txBox="1"/>
          <p:nvPr/>
        </p:nvSpPr>
        <p:spPr>
          <a:xfrm>
            <a:off x="1739629" y="4863552"/>
            <a:ext cx="960897" cy="338554"/>
          </a:xfrm>
          <a:prstGeom prst="rect">
            <a:avLst/>
          </a:prstGeom>
          <a:noFill/>
        </p:spPr>
        <p:txBody>
          <a:bodyPr wrap="square" rtlCol="0">
            <a:spAutoFit/>
          </a:bodyPr>
          <a:lstStyle/>
          <a:p>
            <a:pPr algn="ctr"/>
            <a:r>
              <a:rPr lang="en-GB" sz="1600" dirty="0">
                <a:solidFill>
                  <a:schemeClr val="bg1">
                    <a:lumMod val="50000"/>
                  </a:schemeClr>
                </a:solidFill>
              </a:rPr>
              <a:t>3 year</a:t>
            </a:r>
          </a:p>
        </p:txBody>
      </p:sp>
      <p:sp>
        <p:nvSpPr>
          <p:cNvPr id="47" name="TextBox 46"/>
          <p:cNvSpPr txBox="1"/>
          <p:nvPr/>
        </p:nvSpPr>
        <p:spPr>
          <a:xfrm>
            <a:off x="5616673" y="4855856"/>
            <a:ext cx="960897" cy="338554"/>
          </a:xfrm>
          <a:prstGeom prst="rect">
            <a:avLst/>
          </a:prstGeom>
          <a:noFill/>
        </p:spPr>
        <p:txBody>
          <a:bodyPr wrap="square" rtlCol="0">
            <a:spAutoFit/>
          </a:bodyPr>
          <a:lstStyle/>
          <a:p>
            <a:pPr algn="ctr"/>
            <a:r>
              <a:rPr lang="en-GB" sz="1600" dirty="0">
                <a:solidFill>
                  <a:schemeClr val="bg1">
                    <a:lumMod val="50000"/>
                  </a:schemeClr>
                </a:solidFill>
              </a:rPr>
              <a:t>10 year</a:t>
            </a:r>
          </a:p>
        </p:txBody>
      </p:sp>
    </p:spTree>
    <p:extLst>
      <p:ext uri="{BB962C8B-B14F-4D97-AF65-F5344CB8AC3E}">
        <p14:creationId xmlns:p14="http://schemas.microsoft.com/office/powerpoint/2010/main" val="145569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The </a:t>
            </a:r>
            <a:r>
              <a:rPr lang="hu-HU" dirty="0" err="1"/>
              <a:t>challenge</a:t>
            </a:r>
            <a:r>
              <a:rPr lang="hu-HU" dirty="0"/>
              <a:t> of </a:t>
            </a:r>
            <a:r>
              <a:rPr lang="hu-HU" dirty="0" err="1"/>
              <a:t>awakening</a:t>
            </a:r>
            <a:r>
              <a:rPr lang="hu-HU" dirty="0"/>
              <a:t> </a:t>
            </a:r>
            <a:r>
              <a:rPr lang="hu-HU" dirty="0" err="1"/>
              <a:t>dormant</a:t>
            </a:r>
            <a:r>
              <a:rPr lang="hu-HU" dirty="0"/>
              <a:t> </a:t>
            </a:r>
            <a:r>
              <a:rPr lang="hu-HU" dirty="0" err="1"/>
              <a:t>markets</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t>22 September, 2022</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a:xfrm>
            <a:off x="8279567" y="6268763"/>
            <a:ext cx="360002" cy="319953"/>
          </a:xfrm>
        </p:spPr>
        <p:txBody>
          <a:bodyPr/>
          <a:lstStyle/>
          <a:p>
            <a:fld id="{71F9F866-B438-9445-8D9F-1F8FF6608833}" type="slidenum">
              <a:rPr lang="en-GB" smtClean="0"/>
              <a:pPr/>
              <a:t>7</a:t>
            </a:fld>
            <a:endParaRPr lang="en-GB" dirty="0"/>
          </a:p>
        </p:txBody>
      </p:sp>
      <p:sp>
        <p:nvSpPr>
          <p:cNvPr id="6" name="Text Placeholder 5"/>
          <p:cNvSpPr>
            <a:spLocks noGrp="1"/>
          </p:cNvSpPr>
          <p:nvPr>
            <p:ph type="body" sz="quarter" idx="10"/>
          </p:nvPr>
        </p:nvSpPr>
        <p:spPr>
          <a:xfrm>
            <a:off x="654687" y="1287792"/>
            <a:ext cx="8251650" cy="653690"/>
          </a:xfrm>
        </p:spPr>
        <p:txBody>
          <a:bodyPr/>
          <a:lstStyle/>
          <a:p>
            <a:r>
              <a:rPr lang="hu-HU" sz="1400" dirty="0"/>
              <a:t>In almost </a:t>
            </a:r>
            <a:r>
              <a:rPr lang="hu-HU" sz="1400" dirty="0" err="1"/>
              <a:t>all</a:t>
            </a:r>
            <a:r>
              <a:rPr lang="hu-HU" sz="1400" dirty="0"/>
              <a:t> </a:t>
            </a:r>
            <a:r>
              <a:rPr lang="hu-HU" sz="1400" dirty="0" err="1"/>
              <a:t>ATCs</a:t>
            </a:r>
            <a:r>
              <a:rPr lang="hu-HU" sz="1400" dirty="0"/>
              <a:t> and </a:t>
            </a:r>
            <a:r>
              <a:rPr lang="hu-HU" sz="1400" dirty="0" err="1"/>
              <a:t>many</a:t>
            </a:r>
            <a:r>
              <a:rPr lang="hu-HU" sz="1400" dirty="0"/>
              <a:t> </a:t>
            </a:r>
            <a:r>
              <a:rPr lang="hu-HU" sz="1400" dirty="0" err="1"/>
              <a:t>ETCs</a:t>
            </a:r>
            <a:r>
              <a:rPr lang="hu-HU" sz="1400" dirty="0"/>
              <a:t> </a:t>
            </a:r>
            <a:r>
              <a:rPr lang="hu-HU" sz="1400" dirty="0" err="1"/>
              <a:t>the</a:t>
            </a:r>
            <a:r>
              <a:rPr lang="hu-HU" sz="1400" dirty="0"/>
              <a:t> </a:t>
            </a:r>
            <a:r>
              <a:rPr lang="en-GB" sz="1400" dirty="0"/>
              <a:t>task at hand</a:t>
            </a:r>
            <a:r>
              <a:rPr lang="hu-HU" sz="1400" dirty="0"/>
              <a:t> is </a:t>
            </a:r>
            <a:r>
              <a:rPr lang="hu-HU" sz="1400" dirty="0" err="1"/>
              <a:t>not</a:t>
            </a:r>
            <a:r>
              <a:rPr lang="hu-HU" sz="1400" dirty="0"/>
              <a:t> </a:t>
            </a:r>
            <a:r>
              <a:rPr lang="hu-HU" sz="1400" dirty="0" err="1"/>
              <a:t>to</a:t>
            </a:r>
            <a:r>
              <a:rPr lang="hu-HU" sz="1400" dirty="0"/>
              <a:t> </a:t>
            </a:r>
            <a:r>
              <a:rPr lang="hu-HU" sz="1400" dirty="0" err="1"/>
              <a:t>create</a:t>
            </a:r>
            <a:r>
              <a:rPr lang="hu-HU" sz="1400" dirty="0"/>
              <a:t> a </a:t>
            </a:r>
            <a:r>
              <a:rPr lang="hu-HU" sz="1400" dirty="0" err="1"/>
              <a:t>capital</a:t>
            </a:r>
            <a:r>
              <a:rPr lang="hu-HU" sz="1400" dirty="0"/>
              <a:t> market </a:t>
            </a:r>
            <a:r>
              <a:rPr lang="hu-HU" sz="1400" dirty="0" err="1"/>
              <a:t>from</a:t>
            </a:r>
            <a:r>
              <a:rPr lang="hu-HU" sz="1400" dirty="0"/>
              <a:t> </a:t>
            </a:r>
            <a:r>
              <a:rPr lang="hu-HU" sz="1400" dirty="0" err="1"/>
              <a:t>scratch</a:t>
            </a:r>
            <a:r>
              <a:rPr lang="hu-HU" sz="1400" dirty="0"/>
              <a:t> </a:t>
            </a:r>
            <a:r>
              <a:rPr lang="hu-HU" sz="1400" dirty="0" err="1"/>
              <a:t>but</a:t>
            </a:r>
            <a:r>
              <a:rPr lang="hu-HU" sz="1400" dirty="0"/>
              <a:t> </a:t>
            </a:r>
            <a:r>
              <a:rPr lang="hu-HU" sz="1400" dirty="0" err="1"/>
              <a:t>to</a:t>
            </a:r>
            <a:r>
              <a:rPr lang="hu-HU" sz="1400" dirty="0"/>
              <a:t> </a:t>
            </a:r>
            <a:r>
              <a:rPr lang="hu-HU" sz="1400" dirty="0" err="1"/>
              <a:t>relaunch</a:t>
            </a:r>
            <a:r>
              <a:rPr lang="hu-HU" sz="1400" dirty="0"/>
              <a:t> </a:t>
            </a:r>
            <a:r>
              <a:rPr lang="hu-HU" sz="1400" dirty="0" err="1"/>
              <a:t>the</a:t>
            </a:r>
            <a:r>
              <a:rPr lang="hu-HU" sz="1400" dirty="0"/>
              <a:t> </a:t>
            </a:r>
            <a:r>
              <a:rPr lang="hu-HU" sz="1400" dirty="0" err="1"/>
              <a:t>existing</a:t>
            </a:r>
            <a:r>
              <a:rPr lang="hu-HU" sz="1400" dirty="0"/>
              <a:t> </a:t>
            </a:r>
            <a:r>
              <a:rPr lang="hu-HU" sz="1400" dirty="0" err="1"/>
              <a:t>but</a:t>
            </a:r>
            <a:r>
              <a:rPr lang="hu-HU" sz="1400" dirty="0"/>
              <a:t> </a:t>
            </a:r>
            <a:r>
              <a:rPr lang="hu-HU" sz="1400" dirty="0" err="1"/>
              <a:t>not</a:t>
            </a:r>
            <a:r>
              <a:rPr lang="hu-HU" sz="1400" dirty="0"/>
              <a:t> </a:t>
            </a:r>
            <a:r>
              <a:rPr lang="hu-HU" sz="1400" dirty="0" err="1"/>
              <a:t>properly</a:t>
            </a:r>
            <a:r>
              <a:rPr lang="hu-HU" sz="1400" dirty="0"/>
              <a:t> </a:t>
            </a:r>
            <a:r>
              <a:rPr lang="hu-HU" sz="1400" dirty="0" err="1"/>
              <a:t>functioning</a:t>
            </a:r>
            <a:r>
              <a:rPr lang="hu-HU" sz="1400" dirty="0"/>
              <a:t> market – </a:t>
            </a:r>
            <a:r>
              <a:rPr lang="en-GB" sz="1400" dirty="0"/>
              <a:t>which</a:t>
            </a:r>
            <a:r>
              <a:rPr lang="hu-HU" sz="1400" dirty="0"/>
              <a:t> </a:t>
            </a:r>
            <a:r>
              <a:rPr lang="hu-HU" sz="1400" dirty="0" err="1"/>
              <a:t>can</a:t>
            </a:r>
            <a:r>
              <a:rPr lang="hu-HU" sz="1400" dirty="0"/>
              <a:t> be </a:t>
            </a:r>
            <a:r>
              <a:rPr lang="hu-HU" sz="1400" dirty="0" err="1"/>
              <a:t>much</a:t>
            </a:r>
            <a:r>
              <a:rPr lang="hu-HU" sz="1400" dirty="0"/>
              <a:t> more </a:t>
            </a:r>
            <a:r>
              <a:rPr lang="hu-HU" sz="1400" dirty="0" err="1"/>
              <a:t>challenging</a:t>
            </a:r>
            <a:r>
              <a:rPr lang="hu-HU" sz="1400" dirty="0"/>
              <a:t> </a:t>
            </a:r>
            <a:r>
              <a:rPr lang="hu-HU" sz="1400" dirty="0" err="1"/>
              <a:t>because</a:t>
            </a:r>
            <a:r>
              <a:rPr lang="hu-HU" sz="1400" dirty="0"/>
              <a:t> of </a:t>
            </a:r>
            <a:r>
              <a:rPr lang="hu-HU" sz="1400" dirty="0" err="1"/>
              <a:t>the</a:t>
            </a:r>
            <a:r>
              <a:rPr lang="hu-HU" sz="1400" dirty="0"/>
              <a:t> </a:t>
            </a:r>
            <a:r>
              <a:rPr lang="hu-HU" sz="1400" dirty="0" err="1"/>
              <a:t>already</a:t>
            </a:r>
            <a:r>
              <a:rPr lang="hu-HU" sz="1400" dirty="0"/>
              <a:t> </a:t>
            </a:r>
            <a:r>
              <a:rPr lang="hu-HU" sz="1400" dirty="0" err="1"/>
              <a:t>lost</a:t>
            </a:r>
            <a:r>
              <a:rPr lang="hu-HU" sz="1400" dirty="0"/>
              <a:t> </a:t>
            </a:r>
            <a:r>
              <a:rPr lang="hu-HU" sz="1400" dirty="0" err="1"/>
              <a:t>trust</a:t>
            </a:r>
            <a:endParaRPr lang="en-GB" sz="1400" dirty="0"/>
          </a:p>
        </p:txBody>
      </p:sp>
      <p:graphicFrame>
        <p:nvGraphicFramePr>
          <p:cNvPr id="7" name="Diagram 6"/>
          <p:cNvGraphicFramePr/>
          <p:nvPr/>
        </p:nvGraphicFramePr>
        <p:xfrm>
          <a:off x="338369" y="2582073"/>
          <a:ext cx="4757297" cy="384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28398" y="1994172"/>
            <a:ext cx="4177238" cy="307777"/>
          </a:xfrm>
          <a:prstGeom prst="rect">
            <a:avLst/>
          </a:prstGeom>
          <a:noFill/>
        </p:spPr>
        <p:txBody>
          <a:bodyPr wrap="square" rtlCol="0">
            <a:spAutoFit/>
          </a:bodyPr>
          <a:lstStyle/>
          <a:p>
            <a:pPr algn="ctr"/>
            <a:r>
              <a:rPr lang="hu-HU" sz="1400" b="1" dirty="0">
                <a:solidFill>
                  <a:schemeClr val="tx1"/>
                </a:solidFill>
              </a:rPr>
              <a:t>The </a:t>
            </a:r>
            <a:r>
              <a:rPr lang="hu-HU" sz="1400" b="1" dirty="0" err="1">
                <a:solidFill>
                  <a:schemeClr val="tx1"/>
                </a:solidFill>
              </a:rPr>
              <a:t>vicious</a:t>
            </a:r>
            <a:r>
              <a:rPr lang="hu-HU" sz="1400" b="1" dirty="0">
                <a:solidFill>
                  <a:schemeClr val="tx1"/>
                </a:solidFill>
              </a:rPr>
              <a:t> </a:t>
            </a:r>
            <a:r>
              <a:rPr lang="hu-HU" sz="1400" b="1" dirty="0" err="1">
                <a:solidFill>
                  <a:schemeClr val="tx1"/>
                </a:solidFill>
              </a:rPr>
              <a:t>circle</a:t>
            </a:r>
            <a:r>
              <a:rPr lang="hu-HU" sz="1400" b="1" dirty="0">
                <a:solidFill>
                  <a:schemeClr val="tx1"/>
                </a:solidFill>
              </a:rPr>
              <a:t> of </a:t>
            </a:r>
            <a:r>
              <a:rPr lang="hu-HU" sz="1400" b="1" dirty="0" err="1">
                <a:solidFill>
                  <a:schemeClr val="tx1"/>
                </a:solidFill>
              </a:rPr>
              <a:t>dormant</a:t>
            </a:r>
            <a:r>
              <a:rPr lang="hu-HU" sz="1400" b="1" dirty="0">
                <a:solidFill>
                  <a:schemeClr val="tx1"/>
                </a:solidFill>
              </a:rPr>
              <a:t> </a:t>
            </a:r>
            <a:r>
              <a:rPr lang="hu-HU" sz="1400" b="1" dirty="0" err="1">
                <a:solidFill>
                  <a:schemeClr val="tx1"/>
                </a:solidFill>
              </a:rPr>
              <a:t>equity</a:t>
            </a:r>
            <a:r>
              <a:rPr lang="hu-HU" sz="1400" b="1" dirty="0">
                <a:solidFill>
                  <a:schemeClr val="tx1"/>
                </a:solidFill>
              </a:rPr>
              <a:t> </a:t>
            </a:r>
            <a:r>
              <a:rPr lang="hu-HU" sz="1400" b="1" dirty="0" err="1">
                <a:solidFill>
                  <a:schemeClr val="tx1"/>
                </a:solidFill>
              </a:rPr>
              <a:t>markets</a:t>
            </a:r>
            <a:endParaRPr lang="en-GB" sz="1400" b="1" dirty="0">
              <a:solidFill>
                <a:schemeClr val="tx1"/>
              </a:solidFill>
            </a:endParaRPr>
          </a:p>
        </p:txBody>
      </p:sp>
      <p:sp>
        <p:nvSpPr>
          <p:cNvPr id="9" name="TextBox 8"/>
          <p:cNvSpPr txBox="1"/>
          <p:nvPr/>
        </p:nvSpPr>
        <p:spPr>
          <a:xfrm>
            <a:off x="4729099" y="1994172"/>
            <a:ext cx="4177238" cy="738664"/>
          </a:xfrm>
          <a:prstGeom prst="rect">
            <a:avLst/>
          </a:prstGeom>
          <a:noFill/>
        </p:spPr>
        <p:txBody>
          <a:bodyPr wrap="square" rtlCol="0">
            <a:spAutoFit/>
          </a:bodyPr>
          <a:lstStyle/>
          <a:p>
            <a:pPr algn="ctr"/>
            <a:r>
              <a:rPr lang="hu-HU" sz="1400" b="1" dirty="0">
                <a:solidFill>
                  <a:schemeClr val="tx1"/>
                </a:solidFill>
              </a:rPr>
              <a:t>The </a:t>
            </a:r>
            <a:r>
              <a:rPr lang="hu-HU" sz="1400" b="1" dirty="0" err="1">
                <a:solidFill>
                  <a:schemeClr val="tx1"/>
                </a:solidFill>
              </a:rPr>
              <a:t>only</a:t>
            </a:r>
            <a:r>
              <a:rPr lang="hu-HU" sz="1400" b="1" dirty="0">
                <a:solidFill>
                  <a:schemeClr val="tx1"/>
                </a:solidFill>
              </a:rPr>
              <a:t> </a:t>
            </a:r>
            <a:r>
              <a:rPr lang="hu-HU" sz="1400" b="1" dirty="0" err="1">
                <a:solidFill>
                  <a:schemeClr val="tx1"/>
                </a:solidFill>
              </a:rPr>
              <a:t>solution</a:t>
            </a:r>
            <a:r>
              <a:rPr lang="hu-HU" sz="1400" b="1" dirty="0">
                <a:solidFill>
                  <a:schemeClr val="tx1"/>
                </a:solidFill>
              </a:rPr>
              <a:t> </a:t>
            </a:r>
            <a:r>
              <a:rPr lang="hu-HU" sz="1400" b="1" dirty="0" err="1">
                <a:solidFill>
                  <a:schemeClr val="tx1"/>
                </a:solidFill>
              </a:rPr>
              <a:t>to</a:t>
            </a:r>
            <a:r>
              <a:rPr lang="hu-HU" sz="1400" b="1" dirty="0">
                <a:solidFill>
                  <a:schemeClr val="tx1"/>
                </a:solidFill>
              </a:rPr>
              <a:t> </a:t>
            </a:r>
            <a:r>
              <a:rPr lang="hu-HU" sz="1400" b="1" dirty="0" err="1">
                <a:solidFill>
                  <a:schemeClr val="tx1"/>
                </a:solidFill>
              </a:rPr>
              <a:t>break</a:t>
            </a:r>
            <a:r>
              <a:rPr lang="hu-HU" sz="1400" b="1" dirty="0">
                <a:solidFill>
                  <a:schemeClr val="tx1"/>
                </a:solidFill>
              </a:rPr>
              <a:t> </a:t>
            </a:r>
            <a:r>
              <a:rPr lang="hu-HU" sz="1400" b="1" dirty="0" err="1">
                <a:solidFill>
                  <a:schemeClr val="tx1"/>
                </a:solidFill>
              </a:rPr>
              <a:t>the</a:t>
            </a:r>
            <a:r>
              <a:rPr lang="hu-HU" sz="1400" b="1" dirty="0">
                <a:solidFill>
                  <a:schemeClr val="tx1"/>
                </a:solidFill>
              </a:rPr>
              <a:t> </a:t>
            </a:r>
            <a:r>
              <a:rPr lang="en-GB" sz="1400" b="1" dirty="0">
                <a:solidFill>
                  <a:schemeClr val="tx1"/>
                </a:solidFill>
              </a:rPr>
              <a:t>vicious </a:t>
            </a:r>
            <a:r>
              <a:rPr lang="hu-HU" sz="1400" b="1" dirty="0" err="1">
                <a:solidFill>
                  <a:schemeClr val="tx1"/>
                </a:solidFill>
              </a:rPr>
              <a:t>circle</a:t>
            </a:r>
            <a:r>
              <a:rPr lang="hu-HU" sz="1400" b="1" dirty="0">
                <a:solidFill>
                  <a:schemeClr val="tx1"/>
                </a:solidFill>
              </a:rPr>
              <a:t> is </a:t>
            </a:r>
            <a:r>
              <a:rPr lang="hu-HU" sz="1400" b="1" dirty="0" err="1">
                <a:solidFill>
                  <a:schemeClr val="tx1"/>
                </a:solidFill>
              </a:rPr>
              <a:t>through</a:t>
            </a:r>
            <a:r>
              <a:rPr lang="hu-HU" sz="1400" b="1" dirty="0">
                <a:solidFill>
                  <a:schemeClr val="tx1"/>
                </a:solidFill>
              </a:rPr>
              <a:t> a series of </a:t>
            </a:r>
            <a:r>
              <a:rPr lang="hu-HU" sz="1400" b="1" dirty="0" err="1">
                <a:solidFill>
                  <a:schemeClr val="tx1"/>
                </a:solidFill>
              </a:rPr>
              <a:t>coordinated</a:t>
            </a:r>
            <a:r>
              <a:rPr lang="hu-HU" sz="1400" b="1" dirty="0">
                <a:solidFill>
                  <a:schemeClr val="tx1"/>
                </a:solidFill>
              </a:rPr>
              <a:t> </a:t>
            </a:r>
            <a:r>
              <a:rPr lang="hu-HU" sz="1400" b="1" dirty="0" err="1">
                <a:solidFill>
                  <a:schemeClr val="tx1"/>
                </a:solidFill>
              </a:rPr>
              <a:t>external</a:t>
            </a:r>
            <a:r>
              <a:rPr lang="hu-HU" sz="1400" b="1" dirty="0">
                <a:solidFill>
                  <a:schemeClr val="tx1"/>
                </a:solidFill>
              </a:rPr>
              <a:t> </a:t>
            </a:r>
            <a:r>
              <a:rPr lang="hu-HU" sz="1400" b="1" dirty="0" err="1">
                <a:solidFill>
                  <a:schemeClr val="tx1"/>
                </a:solidFill>
              </a:rPr>
              <a:t>intervention</a:t>
            </a:r>
            <a:r>
              <a:rPr lang="hu-HU" sz="1400" b="1" dirty="0">
                <a:solidFill>
                  <a:schemeClr val="tx1"/>
                </a:solidFill>
              </a:rPr>
              <a:t> </a:t>
            </a:r>
            <a:r>
              <a:rPr lang="hu-HU" sz="1400" b="1" dirty="0" err="1">
                <a:solidFill>
                  <a:schemeClr val="tx1"/>
                </a:solidFill>
              </a:rPr>
              <a:t>measures</a:t>
            </a:r>
            <a:endParaRPr lang="en-GB" sz="1400" b="1" dirty="0">
              <a:solidFill>
                <a:schemeClr val="tx1"/>
              </a:solidFill>
            </a:endParaRPr>
          </a:p>
        </p:txBody>
      </p:sp>
      <p:sp>
        <p:nvSpPr>
          <p:cNvPr id="10" name="Left Arrow 9"/>
          <p:cNvSpPr/>
          <p:nvPr/>
        </p:nvSpPr>
        <p:spPr>
          <a:xfrm>
            <a:off x="5438062" y="2835848"/>
            <a:ext cx="2461226" cy="777392"/>
          </a:xfrm>
          <a:prstGeom prst="leftArrow">
            <a:avLst>
              <a:gd name="adj1" fmla="val 77193"/>
              <a:gd name="adj2" fmla="val 50000"/>
            </a:avLst>
          </a:prstGeom>
          <a:solidFill>
            <a:srgbClr val="A80000">
              <a:alpha val="69804"/>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hu-HU" sz="1000" dirty="0" err="1"/>
              <a:t>Provision</a:t>
            </a:r>
            <a:r>
              <a:rPr lang="hu-HU" sz="1000" dirty="0"/>
              <a:t> of </a:t>
            </a:r>
            <a:r>
              <a:rPr lang="hu-HU" sz="1000" dirty="0" err="1"/>
              <a:t>showcases</a:t>
            </a:r>
            <a:r>
              <a:rPr lang="hu-HU" sz="1000" dirty="0"/>
              <a:t> – IPO </a:t>
            </a:r>
            <a:r>
              <a:rPr lang="hu-HU" sz="1000" dirty="0" err="1"/>
              <a:t>privatisation</a:t>
            </a:r>
            <a:r>
              <a:rPr lang="hu-HU" sz="1000" dirty="0"/>
              <a:t> of </a:t>
            </a:r>
            <a:r>
              <a:rPr lang="hu-HU" sz="1000" dirty="0" err="1"/>
              <a:t>SOEs</a:t>
            </a:r>
            <a:endParaRPr lang="en-GB" sz="1000" dirty="0"/>
          </a:p>
        </p:txBody>
      </p:sp>
      <p:sp>
        <p:nvSpPr>
          <p:cNvPr id="11" name="Left Arrow 10"/>
          <p:cNvSpPr/>
          <p:nvPr/>
        </p:nvSpPr>
        <p:spPr>
          <a:xfrm>
            <a:off x="5438062" y="3715655"/>
            <a:ext cx="2461226" cy="777392"/>
          </a:xfrm>
          <a:prstGeom prst="leftArrow">
            <a:avLst>
              <a:gd name="adj1" fmla="val 77193"/>
              <a:gd name="adj2" fmla="val 50000"/>
            </a:avLst>
          </a:prstGeom>
          <a:solidFill>
            <a:srgbClr val="A80000">
              <a:alpha val="69804"/>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hu-HU" sz="1000" dirty="0" err="1"/>
              <a:t>Co-investment</a:t>
            </a:r>
            <a:r>
              <a:rPr lang="hu-HU" sz="1000" dirty="0"/>
              <a:t> </a:t>
            </a:r>
            <a:r>
              <a:rPr lang="hu-HU" sz="1000" dirty="0" err="1"/>
              <a:t>schemes</a:t>
            </a:r>
            <a:r>
              <a:rPr lang="hu-HU" sz="1000" dirty="0"/>
              <a:t> </a:t>
            </a:r>
            <a:r>
              <a:rPr lang="hu-HU" sz="1000" dirty="0" err="1"/>
              <a:t>dedicated</a:t>
            </a:r>
            <a:r>
              <a:rPr lang="hu-HU" sz="1000" dirty="0"/>
              <a:t> </a:t>
            </a:r>
            <a:r>
              <a:rPr lang="hu-HU" sz="1000" dirty="0" err="1"/>
              <a:t>to</a:t>
            </a:r>
            <a:r>
              <a:rPr lang="hu-HU" sz="1000" dirty="0"/>
              <a:t> IPO </a:t>
            </a:r>
            <a:r>
              <a:rPr lang="hu-HU" sz="1000" dirty="0" err="1"/>
              <a:t>funding</a:t>
            </a:r>
            <a:r>
              <a:rPr lang="hu-HU" sz="1000" dirty="0"/>
              <a:t> (</a:t>
            </a:r>
            <a:r>
              <a:rPr lang="hu-HU" sz="1000" dirty="0" err="1"/>
              <a:t>with</a:t>
            </a:r>
            <a:r>
              <a:rPr lang="hu-HU" sz="1000" dirty="0"/>
              <a:t> </a:t>
            </a:r>
            <a:r>
              <a:rPr lang="hu-HU" sz="1000" dirty="0" err="1"/>
              <a:t>potential</a:t>
            </a:r>
            <a:r>
              <a:rPr lang="hu-HU" sz="1000" dirty="0"/>
              <a:t> </a:t>
            </a:r>
            <a:r>
              <a:rPr lang="hu-HU" sz="1000" dirty="0" err="1"/>
              <a:t>participation</a:t>
            </a:r>
            <a:r>
              <a:rPr lang="hu-HU" sz="1000" dirty="0"/>
              <a:t> of </a:t>
            </a:r>
            <a:r>
              <a:rPr lang="hu-HU" sz="1000" dirty="0" err="1"/>
              <a:t>IFIs</a:t>
            </a:r>
            <a:r>
              <a:rPr lang="hu-HU" sz="1000" dirty="0"/>
              <a:t>)</a:t>
            </a:r>
            <a:endParaRPr lang="en-GB" sz="1000" dirty="0"/>
          </a:p>
        </p:txBody>
      </p:sp>
      <p:sp>
        <p:nvSpPr>
          <p:cNvPr id="12" name="Left Arrow 11"/>
          <p:cNvSpPr/>
          <p:nvPr/>
        </p:nvSpPr>
        <p:spPr>
          <a:xfrm>
            <a:off x="5438062" y="4595462"/>
            <a:ext cx="2461226" cy="777392"/>
          </a:xfrm>
          <a:prstGeom prst="leftArrow">
            <a:avLst>
              <a:gd name="adj1" fmla="val 77193"/>
              <a:gd name="adj2" fmla="val 50000"/>
            </a:avLst>
          </a:prstGeom>
          <a:solidFill>
            <a:srgbClr val="A80000">
              <a:alpha val="69804"/>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hu-HU" sz="1000" dirty="0" err="1"/>
              <a:t>Direct</a:t>
            </a:r>
            <a:r>
              <a:rPr lang="hu-HU" sz="1000" dirty="0"/>
              <a:t> </a:t>
            </a:r>
            <a:r>
              <a:rPr lang="hu-HU" sz="1000" dirty="0" err="1"/>
              <a:t>financial</a:t>
            </a:r>
            <a:r>
              <a:rPr lang="hu-HU" sz="1000" dirty="0"/>
              <a:t> </a:t>
            </a:r>
            <a:r>
              <a:rPr lang="hu-HU" sz="1000" dirty="0" err="1"/>
              <a:t>support</a:t>
            </a:r>
            <a:r>
              <a:rPr lang="hu-HU" sz="1000" dirty="0"/>
              <a:t> </a:t>
            </a:r>
            <a:r>
              <a:rPr lang="hu-HU" sz="1000" dirty="0" err="1"/>
              <a:t>to</a:t>
            </a:r>
            <a:r>
              <a:rPr lang="hu-HU" sz="1000" dirty="0"/>
              <a:t> </a:t>
            </a:r>
            <a:r>
              <a:rPr lang="hu-HU" sz="1000" dirty="0" err="1"/>
              <a:t>the</a:t>
            </a:r>
            <a:r>
              <a:rPr lang="hu-HU" sz="1000" dirty="0"/>
              <a:t> </a:t>
            </a:r>
            <a:r>
              <a:rPr lang="hu-HU" sz="1000" dirty="0" err="1"/>
              <a:t>stakeholders</a:t>
            </a:r>
            <a:r>
              <a:rPr lang="hu-HU" sz="1000" dirty="0"/>
              <a:t> </a:t>
            </a:r>
            <a:r>
              <a:rPr lang="hu-HU" sz="1000" dirty="0" err="1"/>
              <a:t>to</a:t>
            </a:r>
            <a:r>
              <a:rPr lang="hu-HU" sz="1000" dirty="0"/>
              <a:t> </a:t>
            </a:r>
            <a:r>
              <a:rPr lang="hu-HU" sz="1000" dirty="0" err="1"/>
              <a:t>cover</a:t>
            </a:r>
            <a:r>
              <a:rPr lang="hu-HU" sz="1000" dirty="0"/>
              <a:t> </a:t>
            </a:r>
            <a:r>
              <a:rPr lang="hu-HU" sz="1000" dirty="0" err="1"/>
              <a:t>the</a:t>
            </a:r>
            <a:r>
              <a:rPr lang="hu-HU" sz="1000" dirty="0"/>
              <a:t> </a:t>
            </a:r>
            <a:r>
              <a:rPr lang="hu-HU" sz="1000" dirty="0" err="1"/>
              <a:t>initial</a:t>
            </a:r>
            <a:r>
              <a:rPr lang="hu-HU" sz="1000" dirty="0"/>
              <a:t> </a:t>
            </a:r>
            <a:r>
              <a:rPr lang="hu-HU" sz="1000" dirty="0" err="1"/>
              <a:t>costs</a:t>
            </a:r>
            <a:r>
              <a:rPr lang="hu-HU" sz="1000" dirty="0"/>
              <a:t> of market </a:t>
            </a:r>
            <a:r>
              <a:rPr lang="hu-HU" sz="1000" dirty="0" err="1"/>
              <a:t>entry</a:t>
            </a:r>
            <a:endParaRPr lang="en-GB" sz="1000" dirty="0"/>
          </a:p>
        </p:txBody>
      </p:sp>
      <p:sp>
        <p:nvSpPr>
          <p:cNvPr id="13" name="Left Arrow 12"/>
          <p:cNvSpPr/>
          <p:nvPr/>
        </p:nvSpPr>
        <p:spPr>
          <a:xfrm>
            <a:off x="5438062" y="5475269"/>
            <a:ext cx="2461226" cy="777392"/>
          </a:xfrm>
          <a:prstGeom prst="leftArrow">
            <a:avLst>
              <a:gd name="adj1" fmla="val 77193"/>
              <a:gd name="adj2" fmla="val 50000"/>
            </a:avLst>
          </a:prstGeom>
          <a:solidFill>
            <a:srgbClr val="A80000">
              <a:alpha val="69804"/>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hu-HU" sz="1000" dirty="0" err="1"/>
              <a:t>Preferred</a:t>
            </a:r>
            <a:r>
              <a:rPr lang="hu-HU" sz="1000" dirty="0"/>
              <a:t> </a:t>
            </a:r>
            <a:r>
              <a:rPr lang="hu-HU" sz="1000" dirty="0" err="1"/>
              <a:t>regulatory</a:t>
            </a:r>
            <a:r>
              <a:rPr lang="hu-HU" sz="1000" dirty="0"/>
              <a:t> </a:t>
            </a:r>
            <a:r>
              <a:rPr lang="hu-HU" sz="1000" dirty="0" err="1"/>
              <a:t>treatment</a:t>
            </a:r>
            <a:r>
              <a:rPr lang="hu-HU" sz="1000" dirty="0"/>
              <a:t> </a:t>
            </a:r>
            <a:r>
              <a:rPr lang="hu-HU" sz="1000" dirty="0" err="1"/>
              <a:t>for</a:t>
            </a:r>
            <a:r>
              <a:rPr lang="hu-HU" sz="1000" dirty="0"/>
              <a:t> </a:t>
            </a:r>
            <a:r>
              <a:rPr lang="hu-HU" sz="1000" dirty="0" err="1"/>
              <a:t>public</a:t>
            </a:r>
            <a:r>
              <a:rPr lang="hu-HU" sz="1000" dirty="0"/>
              <a:t> </a:t>
            </a:r>
            <a:r>
              <a:rPr lang="hu-HU" sz="1000" dirty="0" err="1"/>
              <a:t>funding</a:t>
            </a:r>
            <a:r>
              <a:rPr lang="hu-HU" sz="1000" dirty="0"/>
              <a:t> </a:t>
            </a:r>
            <a:r>
              <a:rPr lang="hu-HU" sz="1000" dirty="0" err="1"/>
              <a:t>solutions</a:t>
            </a:r>
            <a:r>
              <a:rPr lang="hu-HU" sz="1000" dirty="0"/>
              <a:t> (</a:t>
            </a:r>
            <a:r>
              <a:rPr lang="en-GB" sz="1000" dirty="0"/>
              <a:t>i.e.</a:t>
            </a:r>
            <a:r>
              <a:rPr lang="hu-HU" sz="1000" dirty="0"/>
              <a:t> </a:t>
            </a:r>
            <a:r>
              <a:rPr lang="hu-HU" sz="1000" dirty="0" err="1"/>
              <a:t>tax</a:t>
            </a:r>
            <a:r>
              <a:rPr lang="hu-HU" sz="1000" dirty="0"/>
              <a:t> </a:t>
            </a:r>
            <a:r>
              <a:rPr lang="hu-HU" sz="1000" dirty="0" err="1"/>
              <a:t>incentives</a:t>
            </a:r>
            <a:r>
              <a:rPr lang="hu-HU" sz="1000" dirty="0"/>
              <a:t>)</a:t>
            </a:r>
            <a:endParaRPr lang="en-GB" sz="1000" dirty="0"/>
          </a:p>
        </p:txBody>
      </p:sp>
    </p:spTree>
    <p:extLst>
      <p:ext uri="{BB962C8B-B14F-4D97-AF65-F5344CB8AC3E}">
        <p14:creationId xmlns:p14="http://schemas.microsoft.com/office/powerpoint/2010/main" val="131816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6" y="0"/>
            <a:ext cx="6391746" cy="1080000"/>
          </a:xfrm>
        </p:spPr>
        <p:txBody>
          <a:bodyPr/>
          <a:lstStyle/>
          <a:p>
            <a:r>
              <a:rPr lang="en-GB" dirty="0"/>
              <a:t>EBRD’s equity market development </a:t>
            </a:r>
            <a:r>
              <a:rPr lang="hu-HU" dirty="0" err="1"/>
              <a:t>approach</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t>22 September, 2022</a:t>
            </a:fld>
            <a:endParaRPr lang="en-GB" dirty="0"/>
          </a:p>
        </p:txBody>
      </p:sp>
      <p:sp>
        <p:nvSpPr>
          <p:cNvPr id="4" name="Footer Placeholder 3"/>
          <p:cNvSpPr>
            <a:spLocks noGrp="1"/>
          </p:cNvSpPr>
          <p:nvPr>
            <p:ph type="ftr" sz="quarter" idx="3"/>
          </p:nvPr>
        </p:nvSpPr>
        <p:spPr/>
        <p:txBody>
          <a:bodyPr/>
          <a:lstStyle/>
          <a:p>
            <a:endParaRPr lang="en-GB"/>
          </a:p>
        </p:txBody>
      </p:sp>
      <p:sp>
        <p:nvSpPr>
          <p:cNvPr id="5" name="Slide Number Placeholder 4"/>
          <p:cNvSpPr>
            <a:spLocks noGrp="1"/>
          </p:cNvSpPr>
          <p:nvPr>
            <p:ph type="sldNum" sz="quarter" idx="4"/>
          </p:nvPr>
        </p:nvSpPr>
        <p:spPr/>
        <p:txBody>
          <a:bodyPr/>
          <a:lstStyle/>
          <a:p>
            <a:fld id="{71F9F866-B438-9445-8D9F-1F8FF6608833}" type="slidenum">
              <a:rPr lang="en-GB" smtClean="0"/>
              <a:pPr/>
              <a:t>8</a:t>
            </a:fld>
            <a:endParaRPr lang="en-GB" dirty="0"/>
          </a:p>
        </p:txBody>
      </p:sp>
      <p:sp>
        <p:nvSpPr>
          <p:cNvPr id="6" name="Rounded Rectangle 5"/>
          <p:cNvSpPr/>
          <p:nvPr/>
        </p:nvSpPr>
        <p:spPr>
          <a:xfrm>
            <a:off x="705255" y="3778713"/>
            <a:ext cx="2310443" cy="532895"/>
          </a:xfrm>
          <a:prstGeom prst="round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r>
              <a:rPr lang="en-GB" dirty="0"/>
              <a:t>Infrastructure development</a:t>
            </a:r>
          </a:p>
        </p:txBody>
      </p:sp>
      <p:sp>
        <p:nvSpPr>
          <p:cNvPr id="10" name="Rounded Rectangle 9"/>
          <p:cNvSpPr/>
          <p:nvPr/>
        </p:nvSpPr>
        <p:spPr>
          <a:xfrm>
            <a:off x="3403038" y="3778714"/>
            <a:ext cx="2310443" cy="532895"/>
          </a:xfrm>
          <a:prstGeom prst="round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r>
              <a:rPr lang="en-GB" dirty="0"/>
              <a:t>Deepening the investor base</a:t>
            </a:r>
          </a:p>
        </p:txBody>
      </p:sp>
      <p:sp>
        <p:nvSpPr>
          <p:cNvPr id="11" name="Rounded Rectangle 10"/>
          <p:cNvSpPr/>
          <p:nvPr/>
        </p:nvSpPr>
        <p:spPr>
          <a:xfrm>
            <a:off x="6100821" y="3778713"/>
            <a:ext cx="2310443" cy="532895"/>
          </a:xfrm>
          <a:prstGeom prst="round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r>
              <a:rPr lang="en-GB" dirty="0"/>
              <a:t>Deepening the issuer base</a:t>
            </a:r>
          </a:p>
        </p:txBody>
      </p:sp>
      <p:sp>
        <p:nvSpPr>
          <p:cNvPr id="8" name="TextBox 7"/>
          <p:cNvSpPr txBox="1"/>
          <p:nvPr/>
        </p:nvSpPr>
        <p:spPr>
          <a:xfrm>
            <a:off x="6100822" y="4443632"/>
            <a:ext cx="2310442" cy="1015663"/>
          </a:xfrm>
          <a:prstGeom prst="rect">
            <a:avLst/>
          </a:prstGeom>
          <a:noFill/>
        </p:spPr>
        <p:txBody>
          <a:bodyPr wrap="square" rtlCol="0">
            <a:spAutoFit/>
          </a:bodyPr>
          <a:lstStyle/>
          <a:p>
            <a:pPr marL="171450" indent="-171450">
              <a:buFont typeface="Arial" panose="020B0604020202020204" pitchFamily="34" charset="0"/>
              <a:buChar char="•"/>
            </a:pPr>
            <a:r>
              <a:rPr lang="en-GB" dirty="0">
                <a:solidFill>
                  <a:schemeClr val="bg1">
                    <a:lumMod val="50000"/>
                  </a:schemeClr>
                </a:solidFill>
              </a:rPr>
              <a:t>National Investment Fund</a:t>
            </a:r>
          </a:p>
          <a:p>
            <a:pPr marL="171450" indent="-171450">
              <a:buFont typeface="Arial" panose="020B0604020202020204" pitchFamily="34" charset="0"/>
              <a:buChar char="•"/>
            </a:pPr>
            <a:r>
              <a:rPr lang="en-GB" dirty="0">
                <a:solidFill>
                  <a:schemeClr val="bg1">
                    <a:lumMod val="50000"/>
                  </a:schemeClr>
                </a:solidFill>
              </a:rPr>
              <a:t>Building IPO pipeline through capacity building projects and targeted advisory support</a:t>
            </a:r>
          </a:p>
        </p:txBody>
      </p:sp>
      <p:sp>
        <p:nvSpPr>
          <p:cNvPr id="12" name="TextBox 11"/>
          <p:cNvSpPr txBox="1"/>
          <p:nvPr/>
        </p:nvSpPr>
        <p:spPr>
          <a:xfrm>
            <a:off x="3403038" y="4443632"/>
            <a:ext cx="2310443" cy="830997"/>
          </a:xfrm>
          <a:prstGeom prst="rect">
            <a:avLst/>
          </a:prstGeom>
          <a:noFill/>
        </p:spPr>
        <p:txBody>
          <a:bodyPr wrap="square" rtlCol="0">
            <a:spAutoFit/>
          </a:bodyPr>
          <a:lstStyle/>
          <a:p>
            <a:pPr marL="171450" indent="-171450">
              <a:buFont typeface="Arial" panose="020B0604020202020204" pitchFamily="34" charset="0"/>
              <a:buChar char="•"/>
            </a:pPr>
            <a:r>
              <a:rPr lang="en-GB" dirty="0">
                <a:solidFill>
                  <a:schemeClr val="bg1">
                    <a:lumMod val="50000"/>
                  </a:schemeClr>
                </a:solidFill>
              </a:rPr>
              <a:t>Capital Market Accelerator Fund</a:t>
            </a:r>
          </a:p>
          <a:p>
            <a:pPr marL="171450" indent="-171450">
              <a:buFont typeface="Arial" panose="020B0604020202020204" pitchFamily="34" charset="0"/>
              <a:buChar char="•"/>
            </a:pPr>
            <a:r>
              <a:rPr lang="en-GB" dirty="0">
                <a:solidFill>
                  <a:schemeClr val="bg1">
                    <a:lumMod val="50000"/>
                  </a:schemeClr>
                </a:solidFill>
              </a:rPr>
              <a:t>Index reclassification</a:t>
            </a:r>
          </a:p>
          <a:p>
            <a:pPr marL="171450" indent="-171450">
              <a:buFont typeface="Arial" panose="020B0604020202020204" pitchFamily="34" charset="0"/>
              <a:buChar char="•"/>
            </a:pPr>
            <a:r>
              <a:rPr lang="en-GB" dirty="0">
                <a:solidFill>
                  <a:schemeClr val="bg1">
                    <a:lumMod val="50000"/>
                  </a:schemeClr>
                </a:solidFill>
              </a:rPr>
              <a:t>Research coverage</a:t>
            </a:r>
          </a:p>
        </p:txBody>
      </p:sp>
      <p:sp>
        <p:nvSpPr>
          <p:cNvPr id="13" name="TextBox 12"/>
          <p:cNvSpPr txBox="1"/>
          <p:nvPr/>
        </p:nvSpPr>
        <p:spPr>
          <a:xfrm>
            <a:off x="705255" y="4483553"/>
            <a:ext cx="2310443" cy="1200329"/>
          </a:xfrm>
          <a:prstGeom prst="rect">
            <a:avLst/>
          </a:prstGeom>
          <a:noFill/>
        </p:spPr>
        <p:txBody>
          <a:bodyPr wrap="square" rtlCol="0">
            <a:spAutoFit/>
          </a:bodyPr>
          <a:lstStyle/>
          <a:p>
            <a:pPr marL="171450" indent="-171450">
              <a:buFont typeface="Arial" panose="020B0604020202020204" pitchFamily="34" charset="0"/>
              <a:buChar char="•"/>
            </a:pPr>
            <a:r>
              <a:rPr lang="en-GB" dirty="0">
                <a:solidFill>
                  <a:schemeClr val="bg1">
                    <a:lumMod val="50000"/>
                  </a:schemeClr>
                </a:solidFill>
              </a:rPr>
              <a:t>Legal background</a:t>
            </a:r>
          </a:p>
          <a:p>
            <a:pPr marL="171450" indent="-171450">
              <a:buFont typeface="Arial" panose="020B0604020202020204" pitchFamily="34" charset="0"/>
              <a:buChar char="•"/>
            </a:pPr>
            <a:r>
              <a:rPr lang="en-GB" dirty="0">
                <a:solidFill>
                  <a:schemeClr val="bg1">
                    <a:lumMod val="50000"/>
                  </a:schemeClr>
                </a:solidFill>
              </a:rPr>
              <a:t>Improving trading and post trading services</a:t>
            </a:r>
          </a:p>
          <a:p>
            <a:pPr marL="171450" indent="-171450">
              <a:buFont typeface="Arial" panose="020B0604020202020204" pitchFamily="34" charset="0"/>
              <a:buChar char="•"/>
            </a:pPr>
            <a:r>
              <a:rPr lang="en-GB" dirty="0">
                <a:solidFill>
                  <a:schemeClr val="bg1">
                    <a:lumMod val="50000"/>
                  </a:schemeClr>
                </a:solidFill>
              </a:rPr>
              <a:t>Improving market access</a:t>
            </a:r>
          </a:p>
          <a:p>
            <a:pPr marL="171450" indent="-171450">
              <a:buFont typeface="Arial" panose="020B0604020202020204" pitchFamily="34" charset="0"/>
              <a:buChar char="•"/>
            </a:pPr>
            <a:r>
              <a:rPr lang="en-GB" dirty="0">
                <a:solidFill>
                  <a:schemeClr val="bg1">
                    <a:lumMod val="50000"/>
                  </a:schemeClr>
                </a:solidFill>
              </a:rPr>
              <a:t>Supporting local and cross border consolidation</a:t>
            </a:r>
          </a:p>
        </p:txBody>
      </p:sp>
      <p:sp>
        <p:nvSpPr>
          <p:cNvPr id="17" name="Bent-Up Arrow 16"/>
          <p:cNvSpPr/>
          <p:nvPr/>
        </p:nvSpPr>
        <p:spPr>
          <a:xfrm rot="5400000">
            <a:off x="2040780" y="1839891"/>
            <a:ext cx="517190" cy="588802"/>
          </a:xfrm>
          <a:prstGeom prst="bentUpArrow">
            <a:avLst>
              <a:gd name="adj1" fmla="val 32840"/>
              <a:gd name="adj2" fmla="val 25000"/>
              <a:gd name="adj3" fmla="val 35780"/>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nvGrpSpPr>
          <p:cNvPr id="18" name="Group 17"/>
          <p:cNvGrpSpPr/>
          <p:nvPr/>
        </p:nvGrpSpPr>
        <p:grpSpPr>
          <a:xfrm>
            <a:off x="1811503" y="1212022"/>
            <a:ext cx="1758404" cy="609422"/>
            <a:chOff x="851890" y="11467"/>
            <a:chExt cx="1758404" cy="609422"/>
          </a:xfrm>
        </p:grpSpPr>
        <p:sp>
          <p:nvSpPr>
            <p:cNvPr id="26" name="Rounded Rectangle 25"/>
            <p:cNvSpPr/>
            <p:nvPr/>
          </p:nvSpPr>
          <p:spPr>
            <a:xfrm>
              <a:off x="851890" y="11467"/>
              <a:ext cx="1758404" cy="609422"/>
            </a:xfrm>
            <a:prstGeom prst="roundRect">
              <a:avLst>
                <a:gd name="adj" fmla="val 16670"/>
              </a:avLst>
            </a:prstGeom>
            <a:solidFill>
              <a:srgbClr val="002774"/>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7" name="Rounded Rectangle 5"/>
            <p:cNvSpPr txBox="1"/>
            <p:nvPr/>
          </p:nvSpPr>
          <p:spPr>
            <a:xfrm>
              <a:off x="881645" y="41222"/>
              <a:ext cx="1698894" cy="549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Assessment</a:t>
              </a:r>
            </a:p>
          </p:txBody>
        </p:sp>
      </p:grpSp>
      <p:sp>
        <p:nvSpPr>
          <p:cNvPr id="19" name="Bent-Up Arrow 18"/>
          <p:cNvSpPr/>
          <p:nvPr/>
        </p:nvSpPr>
        <p:spPr>
          <a:xfrm rot="5400000">
            <a:off x="2975699" y="2524473"/>
            <a:ext cx="517190" cy="588802"/>
          </a:xfrm>
          <a:prstGeom prst="bentUpArrow">
            <a:avLst>
              <a:gd name="adj1" fmla="val 32840"/>
              <a:gd name="adj2" fmla="val 25000"/>
              <a:gd name="adj3" fmla="val 35780"/>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nvGrpSpPr>
          <p:cNvPr id="20" name="Group 19"/>
          <p:cNvGrpSpPr/>
          <p:nvPr/>
        </p:nvGrpSpPr>
        <p:grpSpPr>
          <a:xfrm>
            <a:off x="2746422" y="1896604"/>
            <a:ext cx="1758404" cy="609422"/>
            <a:chOff x="1786809" y="696049"/>
            <a:chExt cx="1758404" cy="609422"/>
          </a:xfrm>
        </p:grpSpPr>
        <p:sp>
          <p:nvSpPr>
            <p:cNvPr id="24" name="Rounded Rectangle 23"/>
            <p:cNvSpPr/>
            <p:nvPr/>
          </p:nvSpPr>
          <p:spPr>
            <a:xfrm>
              <a:off x="1786809" y="696049"/>
              <a:ext cx="1758404" cy="609422"/>
            </a:xfrm>
            <a:prstGeom prst="roundRect">
              <a:avLst>
                <a:gd name="adj" fmla="val 16670"/>
              </a:avLst>
            </a:prstGeom>
            <a:solidFill>
              <a:srgbClr val="002774"/>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5" name="Rounded Rectangle 8"/>
            <p:cNvSpPr txBox="1"/>
            <p:nvPr/>
          </p:nvSpPr>
          <p:spPr>
            <a:xfrm>
              <a:off x="1816564" y="725804"/>
              <a:ext cx="1698894" cy="549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Strategy and action plan</a:t>
              </a:r>
            </a:p>
          </p:txBody>
        </p:sp>
      </p:grpSp>
      <p:grpSp>
        <p:nvGrpSpPr>
          <p:cNvPr id="21" name="Group 20"/>
          <p:cNvGrpSpPr/>
          <p:nvPr/>
        </p:nvGrpSpPr>
        <p:grpSpPr>
          <a:xfrm>
            <a:off x="3681340" y="2581187"/>
            <a:ext cx="1758404" cy="609422"/>
            <a:chOff x="2721727" y="1380632"/>
            <a:chExt cx="1758404" cy="609422"/>
          </a:xfrm>
        </p:grpSpPr>
        <p:sp>
          <p:nvSpPr>
            <p:cNvPr id="22" name="Rounded Rectangle 21"/>
            <p:cNvSpPr/>
            <p:nvPr/>
          </p:nvSpPr>
          <p:spPr>
            <a:xfrm>
              <a:off x="2721727" y="1380632"/>
              <a:ext cx="1758404" cy="609422"/>
            </a:xfrm>
            <a:prstGeom prst="roundRect">
              <a:avLst>
                <a:gd name="adj" fmla="val 16670"/>
              </a:avLst>
            </a:prstGeom>
            <a:solidFill>
              <a:srgbClr val="002774"/>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3" name="Rounded Rectangle 10"/>
            <p:cNvSpPr txBox="1"/>
            <p:nvPr/>
          </p:nvSpPr>
          <p:spPr>
            <a:xfrm>
              <a:off x="2751482" y="1410387"/>
              <a:ext cx="1698894" cy="549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Targeted technical assistance</a:t>
              </a:r>
            </a:p>
          </p:txBody>
        </p:sp>
      </p:grpSp>
      <p:cxnSp>
        <p:nvCxnSpPr>
          <p:cNvPr id="29" name="Elbow Connector 28"/>
          <p:cNvCxnSpPr>
            <a:stCxn id="22" idx="2"/>
            <a:endCxn id="10" idx="0"/>
          </p:cNvCxnSpPr>
          <p:nvPr/>
        </p:nvCxnSpPr>
        <p:spPr>
          <a:xfrm rot="5400000">
            <a:off x="4265349" y="3483520"/>
            <a:ext cx="588105" cy="2282"/>
          </a:xfrm>
          <a:prstGeom prst="bentConnector3">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22" idx="2"/>
            <a:endCxn id="11" idx="0"/>
          </p:cNvCxnSpPr>
          <p:nvPr/>
        </p:nvCxnSpPr>
        <p:spPr>
          <a:xfrm rot="16200000" flipH="1">
            <a:off x="5614240" y="2136910"/>
            <a:ext cx="588104" cy="2695501"/>
          </a:xfrm>
          <a:prstGeom prst="bentConnector3">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22" idx="2"/>
            <a:endCxn id="6" idx="0"/>
          </p:cNvCxnSpPr>
          <p:nvPr/>
        </p:nvCxnSpPr>
        <p:spPr>
          <a:xfrm rot="5400000">
            <a:off x="2916458" y="2134629"/>
            <a:ext cx="588104" cy="2700065"/>
          </a:xfrm>
          <a:prstGeom prst="bentConnector3">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484285"/>
      </p:ext>
    </p:extLst>
  </p:cSld>
  <p:clrMapOvr>
    <a:masterClrMapping/>
  </p:clrMapOvr>
</p:sld>
</file>

<file path=ppt/theme/theme1.xml><?xml version="1.0" encoding="utf-8"?>
<a:theme xmlns:a="http://schemas.openxmlformats.org/drawingml/2006/main" name="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65000"/>
            <a:lumOff val="35000"/>
            <a:alpha val="70000"/>
          </a:schemeClr>
        </a:solidFill>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7700"/>
        </a:solidFill>
        <a:ln>
          <a:noFill/>
        </a:ln>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element uid="id_classification_generalbusiness" value=""/>
  <element uid="214105f6-acd4-485a-afa0-a0b988f7534c" value=""/>
</sisl>
</file>

<file path=customXml/itemProps1.xml><?xml version="1.0" encoding="utf-8"?>
<ds:datastoreItem xmlns:ds="http://schemas.openxmlformats.org/officeDocument/2006/customXml" ds:itemID="{20D6FE91-B3FE-4A17-BD78-D4B8F25C46D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template-english-4.3</Template>
  <TotalTime>5032</TotalTime>
  <Words>947</Words>
  <Application>Microsoft Office PowerPoint</Application>
  <PresentationFormat>Diavetítés a képernyőre (4:3 oldalarány)</PresentationFormat>
  <Paragraphs>122</Paragraphs>
  <Slides>8</Slides>
  <Notes>8</Notes>
  <HiddenSlides>0</HiddenSlides>
  <MMClips>0</MMClips>
  <ScaleCrop>false</ScaleCrop>
  <HeadingPairs>
    <vt:vector size="6" baseType="variant">
      <vt:variant>
        <vt:lpstr>Használt betűtípusok</vt:lpstr>
      </vt:variant>
      <vt:variant>
        <vt:i4>7</vt:i4>
      </vt:variant>
      <vt:variant>
        <vt:lpstr>Téma</vt:lpstr>
      </vt:variant>
      <vt:variant>
        <vt:i4>2</vt:i4>
      </vt:variant>
      <vt:variant>
        <vt:lpstr>Diacímek</vt:lpstr>
      </vt:variant>
      <vt:variant>
        <vt:i4>8</vt:i4>
      </vt:variant>
    </vt:vector>
  </HeadingPairs>
  <TitlesOfParts>
    <vt:vector size="17" baseType="lpstr">
      <vt:lpstr>Arial</vt:lpstr>
      <vt:lpstr>Bodoni MT</vt:lpstr>
      <vt:lpstr>Bodoni SvtyTwo ITC TT-Bold</vt:lpstr>
      <vt:lpstr>Calibri</vt:lpstr>
      <vt:lpstr>Franklin Gothic Book</vt:lpstr>
      <vt:lpstr>Franklin Gothic Medium</vt:lpstr>
      <vt:lpstr>Wingdings</vt:lpstr>
      <vt:lpstr>template-english-4.3</vt:lpstr>
      <vt:lpstr>1_EBRDmain_english</vt:lpstr>
      <vt:lpstr>Challenges of equity market development</vt:lpstr>
      <vt:lpstr>Capital market in North Macedonia</vt:lpstr>
      <vt:lpstr>Depth of capital markets is closely linked to local conditions</vt:lpstr>
      <vt:lpstr>The global perspective</vt:lpstr>
      <vt:lpstr>What is currently missing for the development of emerging markets</vt:lpstr>
      <vt:lpstr>The timeframe of equity market development</vt:lpstr>
      <vt:lpstr>The challenge of awakening dormant markets</vt:lpstr>
      <vt:lpstr>EBRD’s equity market development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challenges to develop local capital markets</dc:title>
  <dc:creator>TakacsH@ebrd.com</dc:creator>
  <cp:keywords>[EBRD/OFFICIAL USE]</cp:keywords>
  <cp:lastModifiedBy>Attila Tóth</cp:lastModifiedBy>
  <cp:revision>49</cp:revision>
  <dcterms:created xsi:type="dcterms:W3CDTF">2017-04-10T16:11:07Z</dcterms:created>
  <dcterms:modified xsi:type="dcterms:W3CDTF">2022-09-22T19:58:16Z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28d358ca-d4be-498d-bc3d-b38f301033c5</vt:lpwstr>
  </property>
  <property fmtid="{D5CDD505-2E9C-101B-9397-08002B2CF9AE}" pid="3" name="bjSaver">
    <vt:lpwstr>XDYbjViM+ECQI46pXyH2IwEBFeyLmMOs</vt:lpwstr>
  </property>
  <property fmtid="{D5CDD505-2E9C-101B-9397-08002B2CF9AE}" pid="4" name="bjDocumentSecurityLabel">
    <vt:lpwstr>OFFICIAL USE</vt:lpwstr>
  </property>
  <property fmtid="{D5CDD505-2E9C-101B-9397-08002B2CF9AE}" pid="5"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6" name="bjDocumentLabelXML-0">
    <vt:lpwstr>ames.com/2008/01/sie/internal/label"&gt;&lt;element uid="id_classification_generalbusiness" value="" /&gt;&lt;element uid="214105f6-acd4-485a-afa0-a0b988f7534c" value="" /&gt;&lt;/sisl&gt;</vt:lpwstr>
  </property>
</Properties>
</file>